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mputer Says No" charset="1" panose="00000400000000000000"/>
      <p:regular r:id="rId10"/>
    </p:embeddedFont>
    <p:embeddedFont>
      <p:font typeface="Computer Says No Italics" charset="1" panose="00000400000000000000"/>
      <p:regular r:id="rId11"/>
    </p:embeddedFont>
    <p:embeddedFont>
      <p:font typeface="Poppins" charset="1" panose="00000500000000000000"/>
      <p:regular r:id="rId12"/>
    </p:embeddedFont>
    <p:embeddedFont>
      <p:font typeface="Poppins Bold" charset="1" panose="00000800000000000000"/>
      <p:regular r:id="rId13"/>
    </p:embeddedFont>
    <p:embeddedFont>
      <p:font typeface="Poppins Italics" charset="1" panose="00000500000000000000"/>
      <p:regular r:id="rId14"/>
    </p:embeddedFont>
    <p:embeddedFont>
      <p:font typeface="Poppins Bold Italics" charset="1" panose="00000800000000000000"/>
      <p:regular r:id="rId15"/>
    </p:embeddedFont>
    <p:embeddedFont>
      <p:font typeface="Poppins Thin" charset="1" panose="00000300000000000000"/>
      <p:regular r:id="rId16"/>
    </p:embeddedFont>
    <p:embeddedFont>
      <p:font typeface="Poppins Thin Italics" charset="1" panose="00000300000000000000"/>
      <p:regular r:id="rId17"/>
    </p:embeddedFont>
    <p:embeddedFont>
      <p:font typeface="Poppins Extra-Light" charset="1" panose="00000300000000000000"/>
      <p:regular r:id="rId18"/>
    </p:embeddedFont>
    <p:embeddedFont>
      <p:font typeface="Poppins Extra-Light Italics" charset="1" panose="00000300000000000000"/>
      <p:regular r:id="rId19"/>
    </p:embeddedFont>
    <p:embeddedFont>
      <p:font typeface="Poppins Light" charset="1" panose="00000400000000000000"/>
      <p:regular r:id="rId20"/>
    </p:embeddedFont>
    <p:embeddedFont>
      <p:font typeface="Poppins Light Italics" charset="1" panose="00000400000000000000"/>
      <p:regular r:id="rId21"/>
    </p:embeddedFont>
    <p:embeddedFont>
      <p:font typeface="Poppins Medium" charset="1" panose="00000600000000000000"/>
      <p:regular r:id="rId22"/>
    </p:embeddedFont>
    <p:embeddedFont>
      <p:font typeface="Poppins Medium Italics" charset="1" panose="00000600000000000000"/>
      <p:regular r:id="rId23"/>
    </p:embeddedFont>
    <p:embeddedFont>
      <p:font typeface="Poppins Semi-Bold" charset="1" panose="00000700000000000000"/>
      <p:regular r:id="rId24"/>
    </p:embeddedFont>
    <p:embeddedFont>
      <p:font typeface="Poppins Semi-Bold Italics" charset="1" panose="00000700000000000000"/>
      <p:regular r:id="rId25"/>
    </p:embeddedFont>
    <p:embeddedFont>
      <p:font typeface="Poppins Ultra-Bold" charset="1" panose="00000900000000000000"/>
      <p:regular r:id="rId26"/>
    </p:embeddedFont>
    <p:embeddedFont>
      <p:font typeface="Poppins Ultra-Bold Italics" charset="1" panose="00000900000000000000"/>
      <p:regular r:id="rId27"/>
    </p:embeddedFont>
    <p:embeddedFont>
      <p:font typeface="Poppins Heavy" charset="1" panose="00000A00000000000000"/>
      <p:regular r:id="rId28"/>
    </p:embeddedFont>
    <p:embeddedFont>
      <p:font typeface="Poppins Heavy Italics" charset="1" panose="00000A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5.pn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0.png" Type="http://schemas.openxmlformats.org/officeDocument/2006/relationships/image"/><Relationship Id="rId4"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16.png" Type="http://schemas.openxmlformats.org/officeDocument/2006/relationships/image"/><Relationship Id="rId4"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sv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2" Target="../media/image1.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3.pn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576678" y="61722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3268070" y="-2818506"/>
            <a:ext cx="4825046" cy="4219769"/>
          </a:xfrm>
          <a:custGeom>
            <a:avLst/>
            <a:gdLst/>
            <a:ahLst/>
            <a:cxnLst/>
            <a:rect r="r" b="b" t="t" l="l"/>
            <a:pathLst>
              <a:path h="4219769" w="4825046">
                <a:moveTo>
                  <a:pt x="0" y="0"/>
                </a:moveTo>
                <a:lnTo>
                  <a:pt x="4825046" y="0"/>
                </a:lnTo>
                <a:lnTo>
                  <a:pt x="4825046" y="4219769"/>
                </a:lnTo>
                <a:lnTo>
                  <a:pt x="0" y="4219769"/>
                </a:lnTo>
                <a:lnTo>
                  <a:pt x="0" y="0"/>
                </a:lnTo>
                <a:close/>
              </a:path>
            </a:pathLst>
          </a:custGeom>
          <a:blipFill>
            <a:blip r:embed="rId4"/>
            <a:stretch>
              <a:fillRect l="0" t="0" r="0" b="0"/>
            </a:stretch>
          </a:blipFill>
        </p:spPr>
      </p:sp>
      <p:sp>
        <p:nvSpPr>
          <p:cNvPr name="Freeform 5" id="5"/>
          <p:cNvSpPr/>
          <p:nvPr/>
        </p:nvSpPr>
        <p:spPr>
          <a:xfrm flipH="false" flipV="false" rot="0">
            <a:off x="14161481" y="-4114800"/>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3"/>
            <a:stretch>
              <a:fillRect l="0" t="0" r="0" b="0"/>
            </a:stretch>
          </a:blipFill>
        </p:spPr>
      </p:sp>
      <p:sp>
        <p:nvSpPr>
          <p:cNvPr name="Freeform 6" id="6"/>
          <p:cNvSpPr/>
          <p:nvPr/>
        </p:nvSpPr>
        <p:spPr>
          <a:xfrm flipH="false" flipV="false" rot="0">
            <a:off x="-391635" y="1333816"/>
            <a:ext cx="3948234" cy="1724379"/>
          </a:xfrm>
          <a:custGeom>
            <a:avLst/>
            <a:gdLst/>
            <a:ahLst/>
            <a:cxnLst/>
            <a:rect r="r" b="b" t="t" l="l"/>
            <a:pathLst>
              <a:path h="1724379" w="3948234">
                <a:moveTo>
                  <a:pt x="0" y="0"/>
                </a:moveTo>
                <a:lnTo>
                  <a:pt x="3948234" y="0"/>
                </a:lnTo>
                <a:lnTo>
                  <a:pt x="3948234" y="1724379"/>
                </a:lnTo>
                <a:lnTo>
                  <a:pt x="0" y="1724379"/>
                </a:lnTo>
                <a:lnTo>
                  <a:pt x="0" y="0"/>
                </a:lnTo>
                <a:close/>
              </a:path>
            </a:pathLst>
          </a:custGeom>
          <a:blipFill>
            <a:blip r:embed="rId5"/>
            <a:stretch>
              <a:fillRect l="0" t="0" r="0" b="0"/>
            </a:stretch>
          </a:blipFill>
        </p:spPr>
      </p:sp>
      <p:sp>
        <p:nvSpPr>
          <p:cNvPr name="Freeform 7" id="7"/>
          <p:cNvSpPr/>
          <p:nvPr/>
        </p:nvSpPr>
        <p:spPr>
          <a:xfrm flipH="false" flipV="false" rot="0">
            <a:off x="4971529" y="8406790"/>
            <a:ext cx="4729467" cy="4047169"/>
          </a:xfrm>
          <a:custGeom>
            <a:avLst/>
            <a:gdLst/>
            <a:ahLst/>
            <a:cxnLst/>
            <a:rect r="r" b="b" t="t" l="l"/>
            <a:pathLst>
              <a:path h="4047169" w="4729467">
                <a:moveTo>
                  <a:pt x="0" y="0"/>
                </a:moveTo>
                <a:lnTo>
                  <a:pt x="4729467" y="0"/>
                </a:lnTo>
                <a:lnTo>
                  <a:pt x="4729467" y="4047170"/>
                </a:lnTo>
                <a:lnTo>
                  <a:pt x="0" y="4047170"/>
                </a:lnTo>
                <a:lnTo>
                  <a:pt x="0" y="0"/>
                </a:lnTo>
                <a:close/>
              </a:path>
            </a:pathLst>
          </a:custGeom>
          <a:blipFill>
            <a:blip r:embed="rId6"/>
            <a:stretch>
              <a:fillRect l="0" t="0" r="0" b="0"/>
            </a:stretch>
          </a:blipFill>
        </p:spPr>
      </p:sp>
      <p:sp>
        <p:nvSpPr>
          <p:cNvPr name="TextBox 8" id="8"/>
          <p:cNvSpPr txBox="true"/>
          <p:nvPr/>
        </p:nvSpPr>
        <p:spPr>
          <a:xfrm rot="0">
            <a:off x="1103196" y="4015067"/>
            <a:ext cx="8040804" cy="1586028"/>
          </a:xfrm>
          <a:prstGeom prst="rect">
            <a:avLst/>
          </a:prstGeom>
        </p:spPr>
        <p:txBody>
          <a:bodyPr anchor="t" rtlCol="false" tIns="0" lIns="0" bIns="0" rIns="0">
            <a:spAutoFit/>
          </a:bodyPr>
          <a:lstStyle/>
          <a:p>
            <a:pPr algn="ctr">
              <a:lnSpc>
                <a:spcPts val="5795"/>
              </a:lnSpc>
            </a:pPr>
            <a:r>
              <a:rPr lang="en-US" sz="8048">
                <a:solidFill>
                  <a:srgbClr val="FFFFFF"/>
                </a:solidFill>
                <a:latin typeface="Computer Says No"/>
              </a:rPr>
              <a:t>CHAT WITH ANY SCIENTIFIC DOCUMENT</a:t>
            </a:r>
          </a:p>
        </p:txBody>
      </p:sp>
      <p:sp>
        <p:nvSpPr>
          <p:cNvPr name="Freeform 9" id="9"/>
          <p:cNvSpPr/>
          <p:nvPr/>
        </p:nvSpPr>
        <p:spPr>
          <a:xfrm flipH="true" flipV="false" rot="0">
            <a:off x="9992168" y="1795880"/>
            <a:ext cx="8078630" cy="11840963"/>
          </a:xfrm>
          <a:custGeom>
            <a:avLst/>
            <a:gdLst/>
            <a:ahLst/>
            <a:cxnLst/>
            <a:rect r="r" b="b" t="t" l="l"/>
            <a:pathLst>
              <a:path h="11840963" w="8078630">
                <a:moveTo>
                  <a:pt x="8078630" y="0"/>
                </a:moveTo>
                <a:lnTo>
                  <a:pt x="0" y="0"/>
                </a:lnTo>
                <a:lnTo>
                  <a:pt x="0" y="11840963"/>
                </a:lnTo>
                <a:lnTo>
                  <a:pt x="8078630" y="11840963"/>
                </a:lnTo>
                <a:lnTo>
                  <a:pt x="8078630" y="0"/>
                </a:lnTo>
                <a:close/>
              </a:path>
            </a:pathLst>
          </a:custGeom>
          <a:blipFill>
            <a:blip r:embed="rId7"/>
            <a:stretch>
              <a:fillRect l="0" t="0" r="0" b="0"/>
            </a:stretch>
          </a:blipFill>
        </p:spPr>
      </p:sp>
      <p:sp>
        <p:nvSpPr>
          <p:cNvPr name="Freeform 10" id="10"/>
          <p:cNvSpPr/>
          <p:nvPr/>
        </p:nvSpPr>
        <p:spPr>
          <a:xfrm flipH="false" flipV="false" rot="0">
            <a:off x="10851714" y="301830"/>
            <a:ext cx="2266246" cy="1139173"/>
          </a:xfrm>
          <a:custGeom>
            <a:avLst/>
            <a:gdLst/>
            <a:ahLst/>
            <a:cxnLst/>
            <a:rect r="r" b="b" t="t" l="l"/>
            <a:pathLst>
              <a:path h="1139173" w="2266246">
                <a:moveTo>
                  <a:pt x="0" y="0"/>
                </a:moveTo>
                <a:lnTo>
                  <a:pt x="2266247" y="0"/>
                </a:lnTo>
                <a:lnTo>
                  <a:pt x="2266247" y="1139173"/>
                </a:lnTo>
                <a:lnTo>
                  <a:pt x="0" y="1139173"/>
                </a:lnTo>
                <a:lnTo>
                  <a:pt x="0" y="0"/>
                </a:lnTo>
                <a:close/>
              </a:path>
            </a:pathLst>
          </a:custGeom>
          <a:blipFill>
            <a:blip r:embed="rId8"/>
            <a:stretch>
              <a:fillRect l="0" t="-3879" r="0" b="-3879"/>
            </a:stretch>
          </a:blipFill>
        </p:spPr>
      </p:sp>
      <p:sp>
        <p:nvSpPr>
          <p:cNvPr name="Freeform 11" id="11"/>
          <p:cNvSpPr/>
          <p:nvPr/>
        </p:nvSpPr>
        <p:spPr>
          <a:xfrm flipH="false" flipV="false" rot="0">
            <a:off x="13490571" y="301830"/>
            <a:ext cx="3249444" cy="1139173"/>
          </a:xfrm>
          <a:custGeom>
            <a:avLst/>
            <a:gdLst/>
            <a:ahLst/>
            <a:cxnLst/>
            <a:rect r="r" b="b" t="t" l="l"/>
            <a:pathLst>
              <a:path h="1139173" w="3249444">
                <a:moveTo>
                  <a:pt x="0" y="0"/>
                </a:moveTo>
                <a:lnTo>
                  <a:pt x="3249444" y="0"/>
                </a:lnTo>
                <a:lnTo>
                  <a:pt x="3249444" y="1139173"/>
                </a:lnTo>
                <a:lnTo>
                  <a:pt x="0" y="1139173"/>
                </a:lnTo>
                <a:lnTo>
                  <a:pt x="0" y="0"/>
                </a:lnTo>
                <a:close/>
              </a:path>
            </a:pathLst>
          </a:custGeom>
          <a:blipFill>
            <a:blip r:embed="rId9"/>
            <a:stretch>
              <a:fillRect l="-1744" t="-3488" r="-1744" b="0"/>
            </a:stretch>
          </a:blipFill>
        </p:spPr>
      </p:sp>
      <p:sp>
        <p:nvSpPr>
          <p:cNvPr name="Freeform 12" id="12"/>
          <p:cNvSpPr/>
          <p:nvPr/>
        </p:nvSpPr>
        <p:spPr>
          <a:xfrm flipH="false" flipV="false" rot="0">
            <a:off x="7808896" y="301830"/>
            <a:ext cx="2670207" cy="1139173"/>
          </a:xfrm>
          <a:custGeom>
            <a:avLst/>
            <a:gdLst/>
            <a:ahLst/>
            <a:cxnLst/>
            <a:rect r="r" b="b" t="t" l="l"/>
            <a:pathLst>
              <a:path h="1139173" w="2670207">
                <a:moveTo>
                  <a:pt x="0" y="0"/>
                </a:moveTo>
                <a:lnTo>
                  <a:pt x="2670208" y="0"/>
                </a:lnTo>
                <a:lnTo>
                  <a:pt x="2670208" y="1139173"/>
                </a:lnTo>
                <a:lnTo>
                  <a:pt x="0" y="1139173"/>
                </a:lnTo>
                <a:lnTo>
                  <a:pt x="0" y="0"/>
                </a:lnTo>
                <a:close/>
              </a:path>
            </a:pathLst>
          </a:custGeom>
          <a:blipFill>
            <a:blip r:embed="rId10"/>
            <a:stretch>
              <a:fillRect l="0" t="-4574" r="0" b="-9524"/>
            </a:stretch>
          </a:blipFill>
        </p:spPr>
      </p:sp>
      <p:sp>
        <p:nvSpPr>
          <p:cNvPr name="TextBox 13" id="13"/>
          <p:cNvSpPr txBox="true"/>
          <p:nvPr/>
        </p:nvSpPr>
        <p:spPr>
          <a:xfrm rot="0">
            <a:off x="657758" y="2991520"/>
            <a:ext cx="6678504" cy="461704"/>
          </a:xfrm>
          <a:prstGeom prst="rect">
            <a:avLst/>
          </a:prstGeom>
        </p:spPr>
        <p:txBody>
          <a:bodyPr anchor="t" rtlCol="false" tIns="0" lIns="0" bIns="0" rIns="0">
            <a:spAutoFit/>
          </a:bodyPr>
          <a:lstStyle/>
          <a:p>
            <a:pPr algn="ctr">
              <a:lnSpc>
                <a:spcPts val="3663"/>
              </a:lnSpc>
            </a:pPr>
            <a:r>
              <a:rPr lang="en-US" sz="2616">
                <a:solidFill>
                  <a:srgbClr val="FFFFFF"/>
                </a:solidFill>
                <a:latin typeface="Poppins"/>
              </a:rPr>
              <a:t>Track 1 : Cactus Communications</a:t>
            </a:r>
          </a:p>
        </p:txBody>
      </p:sp>
      <p:sp>
        <p:nvSpPr>
          <p:cNvPr name="TextBox 14" id="14"/>
          <p:cNvSpPr txBox="true"/>
          <p:nvPr/>
        </p:nvSpPr>
        <p:spPr>
          <a:xfrm rot="0">
            <a:off x="6720399" y="6115050"/>
            <a:ext cx="2980597" cy="2861163"/>
          </a:xfrm>
          <a:prstGeom prst="rect">
            <a:avLst/>
          </a:prstGeom>
        </p:spPr>
        <p:txBody>
          <a:bodyPr anchor="t" rtlCol="false" tIns="0" lIns="0" bIns="0" rIns="0">
            <a:spAutoFit/>
          </a:bodyPr>
          <a:lstStyle/>
          <a:p>
            <a:pPr algn="ctr">
              <a:lnSpc>
                <a:spcPts val="3240"/>
              </a:lnSpc>
            </a:pPr>
          </a:p>
          <a:p>
            <a:pPr algn="just">
              <a:lnSpc>
                <a:spcPts val="3240"/>
              </a:lnSpc>
            </a:pPr>
            <a:r>
              <a:rPr lang="en-US" sz="2314">
                <a:solidFill>
                  <a:srgbClr val="FFFFFF"/>
                </a:solidFill>
                <a:latin typeface="Poppins Light"/>
              </a:rPr>
              <a:t>Manav Pandya</a:t>
            </a:r>
          </a:p>
          <a:p>
            <a:pPr algn="just">
              <a:lnSpc>
                <a:spcPts val="3240"/>
              </a:lnSpc>
            </a:pPr>
            <a:r>
              <a:rPr lang="en-US" sz="2314">
                <a:solidFill>
                  <a:srgbClr val="FFFFFF"/>
                </a:solidFill>
                <a:latin typeface="Poppins Light"/>
              </a:rPr>
              <a:t>Mohit Jethwani</a:t>
            </a:r>
          </a:p>
          <a:p>
            <a:pPr algn="just">
              <a:lnSpc>
                <a:spcPts val="3240"/>
              </a:lnSpc>
            </a:pPr>
            <a:r>
              <a:rPr lang="en-US" sz="2314">
                <a:solidFill>
                  <a:srgbClr val="FFFFFF"/>
                </a:solidFill>
                <a:latin typeface="Poppins Light"/>
              </a:rPr>
              <a:t>Ekta Kalavadiya</a:t>
            </a:r>
          </a:p>
          <a:p>
            <a:pPr algn="just">
              <a:lnSpc>
                <a:spcPts val="3240"/>
              </a:lnSpc>
            </a:pPr>
            <a:r>
              <a:rPr lang="en-US" sz="2314">
                <a:solidFill>
                  <a:srgbClr val="FFFFFF"/>
                </a:solidFill>
                <a:latin typeface="Poppins Light"/>
              </a:rPr>
              <a:t>Parth Mori</a:t>
            </a:r>
          </a:p>
          <a:p>
            <a:pPr algn="just">
              <a:lnSpc>
                <a:spcPts val="3240"/>
              </a:lnSpc>
            </a:pPr>
            <a:r>
              <a:rPr lang="en-US" sz="2314">
                <a:solidFill>
                  <a:srgbClr val="FFFFFF"/>
                </a:solidFill>
                <a:latin typeface="Poppins Light"/>
              </a:rPr>
              <a:t>Karteekkumar Kalani</a:t>
            </a:r>
          </a:p>
          <a:p>
            <a:pPr algn="just">
              <a:lnSpc>
                <a:spcPts val="3240"/>
              </a:lnSpc>
              <a:spcBef>
                <a:spcPct val="0"/>
              </a:spcBef>
            </a:pPr>
          </a:p>
        </p:txBody>
      </p:sp>
      <p:sp>
        <p:nvSpPr>
          <p:cNvPr name="TextBox 15" id="15"/>
          <p:cNvSpPr txBox="true"/>
          <p:nvPr/>
        </p:nvSpPr>
        <p:spPr>
          <a:xfrm rot="0">
            <a:off x="4343071" y="5896428"/>
            <a:ext cx="3867626" cy="475344"/>
          </a:xfrm>
          <a:prstGeom prst="rect">
            <a:avLst/>
          </a:prstGeom>
        </p:spPr>
        <p:txBody>
          <a:bodyPr anchor="t" rtlCol="false" tIns="0" lIns="0" bIns="0" rIns="0">
            <a:spAutoFit/>
          </a:bodyPr>
          <a:lstStyle/>
          <a:p>
            <a:pPr algn="ctr">
              <a:lnSpc>
                <a:spcPts val="3724"/>
              </a:lnSpc>
              <a:spcBef>
                <a:spcPct val="0"/>
              </a:spcBef>
            </a:pPr>
            <a:r>
              <a:rPr lang="en-US" sz="2660" u="sng">
                <a:solidFill>
                  <a:srgbClr val="A4C2F9"/>
                </a:solidFill>
                <a:latin typeface="Poppins Light"/>
              </a:rPr>
              <a:t>Done by:</a:t>
            </a:r>
          </a:p>
        </p:txBody>
      </p:sp>
    </p:spTree>
  </p:cSld>
  <p:clrMapOvr>
    <a:masterClrMapping/>
  </p:clrMapOvr>
</p:sld>
</file>

<file path=ppt/slides/slide10.xml><?xml version="1.0" encoding="utf-8"?>
<p:sld xmlns:p="http://schemas.openxmlformats.org/presentationml/2006/main" xmlns:a="http://schemas.openxmlformats.org/drawingml/2006/main">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TextBox 2" id="2"/>
          <p:cNvSpPr txBox="true"/>
          <p:nvPr/>
        </p:nvSpPr>
        <p:spPr>
          <a:xfrm rot="0">
            <a:off x="945401" y="5057775"/>
            <a:ext cx="15889734" cy="3265534"/>
          </a:xfrm>
          <a:prstGeom prst="rect">
            <a:avLst/>
          </a:prstGeom>
        </p:spPr>
        <p:txBody>
          <a:bodyPr anchor="t" rtlCol="false" tIns="0" lIns="0" bIns="0" rIns="0">
            <a:spAutoFit/>
          </a:bodyPr>
          <a:lstStyle/>
          <a:p>
            <a:pPr>
              <a:lnSpc>
                <a:spcPts val="4284"/>
              </a:lnSpc>
            </a:pPr>
          </a:p>
          <a:p>
            <a:pPr>
              <a:lnSpc>
                <a:spcPts val="4284"/>
              </a:lnSpc>
              <a:spcBef>
                <a:spcPct val="0"/>
              </a:spcBef>
            </a:pPr>
            <a:r>
              <a:rPr lang="en-US" sz="3060">
                <a:solidFill>
                  <a:srgbClr val="FFFFFF"/>
                </a:solidFill>
                <a:latin typeface="Poppins Light"/>
              </a:rPr>
              <a:t>We select Flask for the development of prototypes and proofs of concept because of its simplicity, user-friendly nature, and minimalistic design. Flask allows for quick setup of basic applications, route definitions, and implementation of core features. These qualities make it an ideal framework for rapidly prototyping ideas and experimenting with new concepts.</a:t>
            </a:r>
          </a:p>
        </p:txBody>
      </p:sp>
      <p:sp>
        <p:nvSpPr>
          <p:cNvPr name="TextBox 3" id="3"/>
          <p:cNvSpPr txBox="true"/>
          <p:nvPr/>
        </p:nvSpPr>
        <p:spPr>
          <a:xfrm rot="0">
            <a:off x="2744173" y="1257009"/>
            <a:ext cx="11077813" cy="742554"/>
          </a:xfrm>
          <a:prstGeom prst="rect">
            <a:avLst/>
          </a:prstGeom>
        </p:spPr>
        <p:txBody>
          <a:bodyPr anchor="t" rtlCol="false" tIns="0" lIns="0" bIns="0" rIns="0">
            <a:spAutoFit/>
          </a:bodyPr>
          <a:lstStyle/>
          <a:p>
            <a:pPr algn="ctr">
              <a:lnSpc>
                <a:spcPts val="5796"/>
              </a:lnSpc>
              <a:spcBef>
                <a:spcPct val="0"/>
              </a:spcBef>
            </a:pPr>
            <a:r>
              <a:rPr lang="en-US" sz="4140">
                <a:solidFill>
                  <a:srgbClr val="FFFFFF"/>
                </a:solidFill>
                <a:latin typeface="Poppins Bold"/>
              </a:rPr>
              <a:t>Integrating using FLASK Web Framework </a:t>
            </a:r>
          </a:p>
        </p:txBody>
      </p:sp>
      <p:sp>
        <p:nvSpPr>
          <p:cNvPr name="TextBox 4" id="4"/>
          <p:cNvSpPr txBox="true"/>
          <p:nvPr/>
        </p:nvSpPr>
        <p:spPr>
          <a:xfrm rot="0">
            <a:off x="114221" y="2677984"/>
            <a:ext cx="16720914" cy="1102236"/>
          </a:xfrm>
          <a:prstGeom prst="rect">
            <a:avLst/>
          </a:prstGeom>
        </p:spPr>
        <p:txBody>
          <a:bodyPr anchor="t" rtlCol="false" tIns="0" lIns="0" bIns="0" rIns="0">
            <a:spAutoFit/>
          </a:bodyPr>
          <a:lstStyle/>
          <a:p>
            <a:pPr marL="670347" indent="-335173" lvl="1">
              <a:lnSpc>
                <a:spcPts val="4346"/>
              </a:lnSpc>
              <a:buFont typeface="Arial"/>
              <a:buChar char="•"/>
            </a:pPr>
            <a:r>
              <a:rPr lang="en-US" sz="3104">
                <a:solidFill>
                  <a:srgbClr val="FFFFFF"/>
                </a:solidFill>
                <a:latin typeface="Poppins Light"/>
              </a:rPr>
              <a:t> In this project we use Flask Web Framework for integrating  HTML with Python script.</a:t>
            </a:r>
          </a:p>
        </p:txBody>
      </p:sp>
      <p:sp>
        <p:nvSpPr>
          <p:cNvPr name="TextBox 5" id="5"/>
          <p:cNvSpPr txBox="true"/>
          <p:nvPr/>
        </p:nvSpPr>
        <p:spPr>
          <a:xfrm rot="0">
            <a:off x="278475" y="4466020"/>
            <a:ext cx="2999542" cy="550909"/>
          </a:xfrm>
          <a:prstGeom prst="rect">
            <a:avLst/>
          </a:prstGeom>
        </p:spPr>
        <p:txBody>
          <a:bodyPr anchor="t" rtlCol="false" tIns="0" lIns="0" bIns="0" rIns="0">
            <a:spAutoFit/>
          </a:bodyPr>
          <a:lstStyle/>
          <a:p>
            <a:pPr algn="ctr" marL="660796" indent="-330398" lvl="1">
              <a:lnSpc>
                <a:spcPts val="4284"/>
              </a:lnSpc>
              <a:buFont typeface="Arial"/>
              <a:buChar char="•"/>
            </a:pPr>
            <a:r>
              <a:rPr lang="en-US" sz="3060">
                <a:solidFill>
                  <a:srgbClr val="FFFFFF"/>
                </a:solidFill>
                <a:latin typeface="Poppins Bold"/>
              </a:rPr>
              <a:t>Why Flask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8620763">
            <a:off x="-429086" y="-676113"/>
            <a:ext cx="8987203" cy="4150026"/>
          </a:xfrm>
          <a:custGeom>
            <a:avLst/>
            <a:gdLst/>
            <a:ahLst/>
            <a:cxnLst/>
            <a:rect r="r" b="b" t="t" l="l"/>
            <a:pathLst>
              <a:path h="4150026" w="8987203">
                <a:moveTo>
                  <a:pt x="0" y="0"/>
                </a:moveTo>
                <a:lnTo>
                  <a:pt x="8987203" y="0"/>
                </a:lnTo>
                <a:lnTo>
                  <a:pt x="8987203" y="4150027"/>
                </a:lnTo>
                <a:lnTo>
                  <a:pt x="0" y="4150027"/>
                </a:lnTo>
                <a:lnTo>
                  <a:pt x="0" y="0"/>
                </a:lnTo>
                <a:close/>
              </a:path>
            </a:pathLst>
          </a:custGeom>
          <a:blipFill>
            <a:blip r:embed="rId2"/>
            <a:stretch>
              <a:fillRect l="0" t="0" r="0" b="0"/>
            </a:stretch>
          </a:blipFill>
        </p:spPr>
      </p:sp>
      <p:sp>
        <p:nvSpPr>
          <p:cNvPr name="Freeform 3" id="3"/>
          <p:cNvSpPr/>
          <p:nvPr/>
        </p:nvSpPr>
        <p:spPr>
          <a:xfrm flipH="false" flipV="false" rot="0">
            <a:off x="1692146" y="1213800"/>
            <a:ext cx="14684628" cy="7859399"/>
          </a:xfrm>
          <a:custGeom>
            <a:avLst/>
            <a:gdLst/>
            <a:ahLst/>
            <a:cxnLst/>
            <a:rect r="r" b="b" t="t" l="l"/>
            <a:pathLst>
              <a:path h="7859399" w="14684628">
                <a:moveTo>
                  <a:pt x="0" y="0"/>
                </a:moveTo>
                <a:lnTo>
                  <a:pt x="14684627" y="0"/>
                </a:lnTo>
                <a:lnTo>
                  <a:pt x="14684627" y="7859400"/>
                </a:lnTo>
                <a:lnTo>
                  <a:pt x="0" y="7859400"/>
                </a:lnTo>
                <a:lnTo>
                  <a:pt x="0" y="0"/>
                </a:lnTo>
                <a:close/>
              </a:path>
            </a:pathLst>
          </a:custGeom>
          <a:blipFill>
            <a:blip r:embed="rId3">
              <a:extLst>
                <a:ext uri="{96DAC541-7B7A-43D3-8B79-37D633B846F1}">
                  <asvg:svgBlip xmlns:asvg="http://schemas.microsoft.com/office/drawing/2016/SVG/main" r:embed="rId4"/>
                </a:ext>
              </a:extLst>
            </a:blip>
            <a:stretch>
              <a:fillRect l="0" t="-20258" r="0" b="0"/>
            </a:stretch>
          </a:blipFill>
        </p:spPr>
      </p:sp>
      <p:sp>
        <p:nvSpPr>
          <p:cNvPr name="Freeform 4" id="4"/>
          <p:cNvSpPr/>
          <p:nvPr/>
        </p:nvSpPr>
        <p:spPr>
          <a:xfrm flipH="false" flipV="false" rot="0">
            <a:off x="14950717" y="4257922"/>
            <a:ext cx="2965916" cy="6828198"/>
          </a:xfrm>
          <a:custGeom>
            <a:avLst/>
            <a:gdLst/>
            <a:ahLst/>
            <a:cxnLst/>
            <a:rect r="r" b="b" t="t" l="l"/>
            <a:pathLst>
              <a:path h="6828198" w="2965916">
                <a:moveTo>
                  <a:pt x="0" y="0"/>
                </a:moveTo>
                <a:lnTo>
                  <a:pt x="2965917" y="0"/>
                </a:lnTo>
                <a:lnTo>
                  <a:pt x="2965917" y="6828199"/>
                </a:lnTo>
                <a:lnTo>
                  <a:pt x="0" y="6828199"/>
                </a:lnTo>
                <a:lnTo>
                  <a:pt x="0" y="0"/>
                </a:lnTo>
                <a:close/>
              </a:path>
            </a:pathLst>
          </a:custGeom>
          <a:blipFill>
            <a:blip r:embed="rId5"/>
            <a:stretch>
              <a:fillRect l="0" t="0" r="0" b="0"/>
            </a:stretch>
          </a:blipFill>
        </p:spPr>
      </p:sp>
      <p:sp>
        <p:nvSpPr>
          <p:cNvPr name="Freeform 5" id="5"/>
          <p:cNvSpPr/>
          <p:nvPr/>
        </p:nvSpPr>
        <p:spPr>
          <a:xfrm flipH="false" flipV="false" rot="0">
            <a:off x="-107017" y="7672021"/>
            <a:ext cx="4171532" cy="3569725"/>
          </a:xfrm>
          <a:custGeom>
            <a:avLst/>
            <a:gdLst/>
            <a:ahLst/>
            <a:cxnLst/>
            <a:rect r="r" b="b" t="t" l="l"/>
            <a:pathLst>
              <a:path h="3569725" w="4171532">
                <a:moveTo>
                  <a:pt x="0" y="0"/>
                </a:moveTo>
                <a:lnTo>
                  <a:pt x="4171532" y="0"/>
                </a:lnTo>
                <a:lnTo>
                  <a:pt x="4171532" y="3569725"/>
                </a:lnTo>
                <a:lnTo>
                  <a:pt x="0" y="3569725"/>
                </a:lnTo>
                <a:lnTo>
                  <a:pt x="0" y="0"/>
                </a:lnTo>
                <a:close/>
              </a:path>
            </a:pathLst>
          </a:custGeom>
          <a:blipFill>
            <a:blip r:embed="rId6"/>
            <a:stretch>
              <a:fillRect l="0" t="0" r="0" b="0"/>
            </a:stretch>
          </a:blipFill>
        </p:spPr>
      </p:sp>
      <p:sp>
        <p:nvSpPr>
          <p:cNvPr name="TextBox 6" id="6"/>
          <p:cNvSpPr txBox="true"/>
          <p:nvPr/>
        </p:nvSpPr>
        <p:spPr>
          <a:xfrm rot="0">
            <a:off x="3759785" y="2327277"/>
            <a:ext cx="11190933" cy="1257094"/>
          </a:xfrm>
          <a:prstGeom prst="rect">
            <a:avLst/>
          </a:prstGeom>
        </p:spPr>
        <p:txBody>
          <a:bodyPr anchor="t" rtlCol="false" tIns="0" lIns="0" bIns="0" rIns="0">
            <a:spAutoFit/>
          </a:bodyPr>
          <a:lstStyle/>
          <a:p>
            <a:pPr marL="0" indent="0" lvl="0">
              <a:lnSpc>
                <a:spcPts val="8435"/>
              </a:lnSpc>
              <a:spcBef>
                <a:spcPct val="0"/>
              </a:spcBef>
            </a:pPr>
            <a:r>
              <a:rPr lang="en-US" sz="11715">
                <a:solidFill>
                  <a:srgbClr val="6866E1"/>
                </a:solidFill>
                <a:latin typeface="Computer Says No"/>
              </a:rPr>
              <a:t>RESULTS</a:t>
            </a:r>
          </a:p>
        </p:txBody>
      </p:sp>
      <p:sp>
        <p:nvSpPr>
          <p:cNvPr name="TextBox 7" id="7"/>
          <p:cNvSpPr txBox="true"/>
          <p:nvPr/>
        </p:nvSpPr>
        <p:spPr>
          <a:xfrm rot="0">
            <a:off x="4742828" y="3784357"/>
            <a:ext cx="10469841" cy="1788621"/>
          </a:xfrm>
          <a:prstGeom prst="rect">
            <a:avLst/>
          </a:prstGeom>
        </p:spPr>
        <p:txBody>
          <a:bodyPr anchor="t" rtlCol="false" tIns="0" lIns="0" bIns="0" rIns="0">
            <a:spAutoFit/>
          </a:bodyPr>
          <a:lstStyle/>
          <a:p>
            <a:pPr marL="471059" indent="-235530" lvl="1">
              <a:lnSpc>
                <a:spcPts val="3534"/>
              </a:lnSpc>
              <a:buFont typeface="Arial"/>
              <a:buChar char="•"/>
            </a:pPr>
            <a:r>
              <a:rPr lang="en-US" sz="2181">
                <a:solidFill>
                  <a:srgbClr val="FFFFFF"/>
                </a:solidFill>
                <a:latin typeface="Poppins Light"/>
              </a:rPr>
              <a:t>The Document-Based Query Answering System effectively integrates with the Gemini API, enabling comprehensive document analysis and accurate response generation across various formats, fostering efficient user interaction and knowledge retrieval.</a:t>
            </a:r>
          </a:p>
        </p:txBody>
      </p:sp>
      <p:sp>
        <p:nvSpPr>
          <p:cNvPr name="TextBox 8" id="8"/>
          <p:cNvSpPr txBox="true"/>
          <p:nvPr/>
        </p:nvSpPr>
        <p:spPr>
          <a:xfrm rot="0">
            <a:off x="4742828" y="6193228"/>
            <a:ext cx="10469841" cy="1788621"/>
          </a:xfrm>
          <a:prstGeom prst="rect">
            <a:avLst/>
          </a:prstGeom>
        </p:spPr>
        <p:txBody>
          <a:bodyPr anchor="t" rtlCol="false" tIns="0" lIns="0" bIns="0" rIns="0">
            <a:spAutoFit/>
          </a:bodyPr>
          <a:lstStyle/>
          <a:p>
            <a:pPr marL="471059" indent="-235530" lvl="1">
              <a:lnSpc>
                <a:spcPts val="3534"/>
              </a:lnSpc>
              <a:buFont typeface="Arial"/>
              <a:buChar char="•"/>
            </a:pPr>
            <a:r>
              <a:rPr lang="en-US" sz="2181">
                <a:solidFill>
                  <a:srgbClr val="FFFFFF"/>
                </a:solidFill>
                <a:latin typeface="Poppins Light"/>
              </a:rPr>
              <a:t>Through seamless integration with the Gemini API, the Document-Based Query Answering System empowers users to query and extract insights from diverse document types, ensuring fast response times, scalability, and robust security measures for enhanced reliability and user trust.</a:t>
            </a:r>
          </a:p>
        </p:txBody>
      </p:sp>
      <p:sp>
        <p:nvSpPr>
          <p:cNvPr name="AutoShape 9" id="9"/>
          <p:cNvSpPr/>
          <p:nvPr/>
        </p:nvSpPr>
        <p:spPr>
          <a:xfrm flipV="true">
            <a:off x="4412617" y="5774369"/>
            <a:ext cx="11130264" cy="84358"/>
          </a:xfrm>
          <a:prstGeom prst="line">
            <a:avLst/>
          </a:prstGeom>
          <a:ln cap="flat" w="38100">
            <a:solidFill>
              <a:srgbClr val="FFFFFF"/>
            </a:solidFill>
            <a:prstDash val="solid"/>
            <a:headEnd type="none" len="sm" w="sm"/>
            <a:tailEnd type="none" len="sm" w="sm"/>
          </a:ln>
        </p:spPr>
      </p:sp>
      <p:sp>
        <p:nvSpPr>
          <p:cNvPr name="Freeform 10" id="10"/>
          <p:cNvSpPr/>
          <p:nvPr/>
        </p:nvSpPr>
        <p:spPr>
          <a:xfrm flipH="false" flipV="false" rot="0">
            <a:off x="2525894" y="3834856"/>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2812498" y="4111734"/>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01</a:t>
            </a:r>
          </a:p>
        </p:txBody>
      </p:sp>
      <p:sp>
        <p:nvSpPr>
          <p:cNvPr name="Freeform 12" id="12"/>
          <p:cNvSpPr/>
          <p:nvPr/>
        </p:nvSpPr>
        <p:spPr>
          <a:xfrm flipH="false" flipV="false" rot="0">
            <a:off x="2525894" y="6554525"/>
            <a:ext cx="1886578" cy="1555641"/>
          </a:xfrm>
          <a:custGeom>
            <a:avLst/>
            <a:gdLst/>
            <a:ahLst/>
            <a:cxnLst/>
            <a:rect r="r" b="b" t="t" l="l"/>
            <a:pathLst>
              <a:path h="1555641" w="1886578">
                <a:moveTo>
                  <a:pt x="0" y="0"/>
                </a:moveTo>
                <a:lnTo>
                  <a:pt x="1886578" y="0"/>
                </a:lnTo>
                <a:lnTo>
                  <a:pt x="1886578" y="1555641"/>
                </a:lnTo>
                <a:lnTo>
                  <a:pt x="0" y="15556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812498" y="6831403"/>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6866E1"/>
                </a:solidFill>
                <a:latin typeface="Computer Says No"/>
              </a:rPr>
              <a:t>02</a:t>
            </a:r>
          </a:p>
        </p:txBody>
      </p:sp>
      <p:sp>
        <p:nvSpPr>
          <p:cNvPr name="Freeform 14" id="14"/>
          <p:cNvSpPr/>
          <p:nvPr/>
        </p:nvSpPr>
        <p:spPr>
          <a:xfrm flipH="false" flipV="false" rot="0">
            <a:off x="13941740" y="-4440594"/>
            <a:ext cx="8339294" cy="7136224"/>
          </a:xfrm>
          <a:custGeom>
            <a:avLst/>
            <a:gdLst/>
            <a:ahLst/>
            <a:cxnLst/>
            <a:rect r="r" b="b" t="t" l="l"/>
            <a:pathLst>
              <a:path h="7136224" w="8339294">
                <a:moveTo>
                  <a:pt x="0" y="0"/>
                </a:moveTo>
                <a:lnTo>
                  <a:pt x="8339295" y="0"/>
                </a:lnTo>
                <a:lnTo>
                  <a:pt x="8339295" y="7136224"/>
                </a:lnTo>
                <a:lnTo>
                  <a:pt x="0" y="7136224"/>
                </a:lnTo>
                <a:lnTo>
                  <a:pt x="0" y="0"/>
                </a:lnTo>
                <a:close/>
              </a:path>
            </a:pathLst>
          </a:custGeom>
          <a:blipFill>
            <a:blip r:embed="rId6"/>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764344" y="5958420"/>
            <a:ext cx="0" cy="5145633"/>
          </a:xfrm>
          <a:prstGeom prst="line">
            <a:avLst/>
          </a:prstGeom>
          <a:ln cap="flat" w="38100">
            <a:solidFill>
              <a:srgbClr val="FFFFFF"/>
            </a:solidFill>
            <a:prstDash val="solid"/>
            <a:headEnd type="none" len="sm" w="sm"/>
            <a:tailEnd type="none" len="sm" w="sm"/>
          </a:ln>
        </p:spPr>
      </p:sp>
      <p:sp>
        <p:nvSpPr>
          <p:cNvPr name="AutoShape 3" id="3"/>
          <p:cNvSpPr/>
          <p:nvPr/>
        </p:nvSpPr>
        <p:spPr>
          <a:xfrm>
            <a:off x="5802444" y="-2572817"/>
            <a:ext cx="0" cy="5145633"/>
          </a:xfrm>
          <a:prstGeom prst="line">
            <a:avLst/>
          </a:prstGeom>
          <a:ln cap="flat" w="38100">
            <a:solidFill>
              <a:srgbClr val="FFFFFF"/>
            </a:solidFill>
            <a:prstDash val="solid"/>
            <a:headEnd type="none" len="sm" w="sm"/>
            <a:tailEnd type="none" len="sm" w="sm"/>
          </a:ln>
        </p:spPr>
      </p:sp>
      <p:sp>
        <p:nvSpPr>
          <p:cNvPr name="Freeform 4" id="4"/>
          <p:cNvSpPr/>
          <p:nvPr/>
        </p:nvSpPr>
        <p:spPr>
          <a:xfrm flipH="false" flipV="false" rot="0">
            <a:off x="10208092" y="-358876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Freeform 5" id="5"/>
          <p:cNvSpPr/>
          <p:nvPr/>
        </p:nvSpPr>
        <p:spPr>
          <a:xfrm flipH="false" flipV="false" rot="0">
            <a:off x="-1995996" y="5507733"/>
            <a:ext cx="10008973" cy="8229600"/>
          </a:xfrm>
          <a:custGeom>
            <a:avLst/>
            <a:gdLst/>
            <a:ahLst/>
            <a:cxnLst/>
            <a:rect r="r" b="b" t="t" l="l"/>
            <a:pathLst>
              <a:path h="8229600" w="10008973">
                <a:moveTo>
                  <a:pt x="0" y="0"/>
                </a:moveTo>
                <a:lnTo>
                  <a:pt x="10008973" y="0"/>
                </a:lnTo>
                <a:lnTo>
                  <a:pt x="10008973" y="8229600"/>
                </a:lnTo>
                <a:lnTo>
                  <a:pt x="0" y="8229600"/>
                </a:lnTo>
                <a:lnTo>
                  <a:pt x="0" y="0"/>
                </a:lnTo>
                <a:close/>
              </a:path>
            </a:pathLst>
          </a:custGeom>
          <a:blipFill>
            <a:blip r:embed="rId2"/>
            <a:stretch>
              <a:fillRect l="0" t="0" r="0" b="0"/>
            </a:stretch>
          </a:blipFill>
        </p:spPr>
      </p:sp>
      <p:sp>
        <p:nvSpPr>
          <p:cNvPr name="TextBox 6" id="6"/>
          <p:cNvSpPr txBox="true"/>
          <p:nvPr/>
        </p:nvSpPr>
        <p:spPr>
          <a:xfrm rot="0">
            <a:off x="1619702" y="2582224"/>
            <a:ext cx="7747874" cy="3236382"/>
          </a:xfrm>
          <a:prstGeom prst="rect">
            <a:avLst/>
          </a:prstGeom>
        </p:spPr>
        <p:txBody>
          <a:bodyPr anchor="t" rtlCol="false" tIns="0" lIns="0" bIns="0" rIns="0">
            <a:spAutoFit/>
          </a:bodyPr>
          <a:lstStyle/>
          <a:p>
            <a:pPr algn="ctr" marL="0" indent="0" lvl="0">
              <a:lnSpc>
                <a:spcPts val="26366"/>
              </a:lnSpc>
            </a:pPr>
            <a:r>
              <a:rPr lang="en-US" sz="18833">
                <a:solidFill>
                  <a:srgbClr val="6866E1"/>
                </a:solidFill>
                <a:latin typeface="Computer Says No"/>
              </a:rPr>
              <a:t>THANK YOU!</a:t>
            </a:r>
          </a:p>
        </p:txBody>
      </p:sp>
      <p:sp>
        <p:nvSpPr>
          <p:cNvPr name="Freeform 7" id="7"/>
          <p:cNvSpPr/>
          <p:nvPr/>
        </p:nvSpPr>
        <p:spPr>
          <a:xfrm flipH="false" flipV="false" rot="0">
            <a:off x="9144000" y="1550639"/>
            <a:ext cx="8001878" cy="8071895"/>
          </a:xfrm>
          <a:custGeom>
            <a:avLst/>
            <a:gdLst/>
            <a:ahLst/>
            <a:cxnLst/>
            <a:rect r="r" b="b" t="t" l="l"/>
            <a:pathLst>
              <a:path h="8071895" w="8001878">
                <a:moveTo>
                  <a:pt x="0" y="0"/>
                </a:moveTo>
                <a:lnTo>
                  <a:pt x="8001878" y="0"/>
                </a:lnTo>
                <a:lnTo>
                  <a:pt x="8001878" y="8071894"/>
                </a:lnTo>
                <a:lnTo>
                  <a:pt x="0" y="8071894"/>
                </a:lnTo>
                <a:lnTo>
                  <a:pt x="0" y="0"/>
                </a:lnTo>
                <a:close/>
              </a:path>
            </a:pathLst>
          </a:custGeom>
          <a:blipFill>
            <a:blip r:embed="rId3"/>
            <a:stretch>
              <a:fillRect l="0" t="0" r="0" b="0"/>
            </a:stretch>
          </a:blipFill>
        </p:spPr>
      </p:sp>
      <p:sp>
        <p:nvSpPr>
          <p:cNvPr name="Freeform 8" id="8"/>
          <p:cNvSpPr/>
          <p:nvPr/>
        </p:nvSpPr>
        <p:spPr>
          <a:xfrm flipH="false" flipV="false" rot="0">
            <a:off x="-1995996" y="7317810"/>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
        <p:nvSpPr>
          <p:cNvPr name="Freeform 9" id="9"/>
          <p:cNvSpPr/>
          <p:nvPr/>
        </p:nvSpPr>
        <p:spPr>
          <a:xfrm flipH="false" flipV="false" rot="0">
            <a:off x="14771515" y="-3149182"/>
            <a:ext cx="6049393" cy="5290528"/>
          </a:xfrm>
          <a:custGeom>
            <a:avLst/>
            <a:gdLst/>
            <a:ahLst/>
            <a:cxnLst/>
            <a:rect r="r" b="b" t="t" l="l"/>
            <a:pathLst>
              <a:path h="5290528" w="6049393">
                <a:moveTo>
                  <a:pt x="0" y="0"/>
                </a:moveTo>
                <a:lnTo>
                  <a:pt x="6049392" y="0"/>
                </a:lnTo>
                <a:lnTo>
                  <a:pt x="6049392" y="5290527"/>
                </a:lnTo>
                <a:lnTo>
                  <a:pt x="0" y="5290527"/>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4829460" y="1833922"/>
            <a:ext cx="5353298" cy="2362179"/>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TABLE OF CONTENTS</a:t>
            </a:r>
          </a:p>
        </p:txBody>
      </p:sp>
      <p:sp>
        <p:nvSpPr>
          <p:cNvPr name="TextBox 9" id="9"/>
          <p:cNvSpPr txBox="true"/>
          <p:nvPr/>
        </p:nvSpPr>
        <p:spPr>
          <a:xfrm rot="0">
            <a:off x="3006887" y="4342065"/>
            <a:ext cx="6125528" cy="3808459"/>
          </a:xfrm>
          <a:prstGeom prst="rect">
            <a:avLst/>
          </a:prstGeom>
        </p:spPr>
        <p:txBody>
          <a:bodyPr anchor="t" rtlCol="false" tIns="0" lIns="0" bIns="0" rIns="0">
            <a:spAutoFit/>
          </a:bodyPr>
          <a:lstStyle/>
          <a:p>
            <a:pPr marL="660796" indent="-330398" lvl="1">
              <a:lnSpc>
                <a:spcPts val="4284"/>
              </a:lnSpc>
              <a:buFont typeface="Arial"/>
              <a:buChar char="•"/>
            </a:pPr>
            <a:r>
              <a:rPr lang="en-US" sz="3060">
                <a:solidFill>
                  <a:srgbClr val="FFFFFF"/>
                </a:solidFill>
                <a:latin typeface="Poppins Light"/>
              </a:rPr>
              <a:t>Introduction</a:t>
            </a:r>
          </a:p>
          <a:p>
            <a:pPr marL="660796" indent="-330398" lvl="1">
              <a:lnSpc>
                <a:spcPts val="4284"/>
              </a:lnSpc>
              <a:buFont typeface="Arial"/>
              <a:buChar char="•"/>
            </a:pPr>
            <a:r>
              <a:rPr lang="en-US" sz="3060">
                <a:solidFill>
                  <a:srgbClr val="FFFFFF"/>
                </a:solidFill>
                <a:latin typeface="Poppins Light"/>
              </a:rPr>
              <a:t>Problem Statement</a:t>
            </a:r>
          </a:p>
          <a:p>
            <a:pPr marL="660796" indent="-330398" lvl="1">
              <a:lnSpc>
                <a:spcPts val="4284"/>
              </a:lnSpc>
              <a:buFont typeface="Arial"/>
              <a:buChar char="•"/>
            </a:pPr>
            <a:r>
              <a:rPr lang="en-US" sz="3060">
                <a:solidFill>
                  <a:srgbClr val="FFFFFF"/>
                </a:solidFill>
                <a:latin typeface="Poppins Light"/>
              </a:rPr>
              <a:t>Project Objective</a:t>
            </a:r>
          </a:p>
          <a:p>
            <a:pPr marL="660796" indent="-330398" lvl="1">
              <a:lnSpc>
                <a:spcPts val="4284"/>
              </a:lnSpc>
              <a:buFont typeface="Arial"/>
              <a:buChar char="•"/>
            </a:pPr>
            <a:r>
              <a:rPr lang="en-US" sz="3060">
                <a:solidFill>
                  <a:srgbClr val="FFFFFF"/>
                </a:solidFill>
                <a:latin typeface="Poppins Light"/>
              </a:rPr>
              <a:t>Project Flow</a:t>
            </a:r>
          </a:p>
          <a:p>
            <a:pPr marL="660796" indent="-330398" lvl="1">
              <a:lnSpc>
                <a:spcPts val="4284"/>
              </a:lnSpc>
              <a:buFont typeface="Arial"/>
              <a:buChar char="•"/>
            </a:pPr>
            <a:r>
              <a:rPr lang="en-US" sz="3060">
                <a:solidFill>
                  <a:srgbClr val="FFFFFF"/>
                </a:solidFill>
                <a:latin typeface="Poppins Light"/>
              </a:rPr>
              <a:t>Methodology</a:t>
            </a:r>
          </a:p>
          <a:p>
            <a:pPr marL="660796" indent="-330398" lvl="1">
              <a:lnSpc>
                <a:spcPts val="4284"/>
              </a:lnSpc>
              <a:buFont typeface="Arial"/>
              <a:buChar char="•"/>
            </a:pPr>
            <a:r>
              <a:rPr lang="en-US" sz="3060">
                <a:solidFill>
                  <a:srgbClr val="FFFFFF"/>
                </a:solidFill>
                <a:latin typeface="Poppins Light"/>
              </a:rPr>
              <a:t>Results </a:t>
            </a:r>
          </a:p>
          <a:p>
            <a:pPr marL="660796" indent="-330398" lvl="1">
              <a:lnSpc>
                <a:spcPts val="4284"/>
              </a:lnSpc>
              <a:buFont typeface="Arial"/>
              <a:buChar char="•"/>
            </a:pPr>
            <a:r>
              <a:rPr lang="en-US" sz="3060">
                <a:solidFill>
                  <a:srgbClr val="FFFFFF"/>
                </a:solidFill>
                <a:latin typeface="Poppins Light"/>
              </a:rPr>
              <a:t>Conclusion</a:t>
            </a:r>
          </a:p>
        </p:txBody>
      </p:sp>
      <p:sp>
        <p:nvSpPr>
          <p:cNvPr name="TextBox 10" id="10"/>
          <p:cNvSpPr txBox="true"/>
          <p:nvPr/>
        </p:nvSpPr>
        <p:spPr>
          <a:xfrm rot="0">
            <a:off x="9815392" y="4342065"/>
            <a:ext cx="738209" cy="3808459"/>
          </a:xfrm>
          <a:prstGeom prst="rect">
            <a:avLst/>
          </a:prstGeom>
        </p:spPr>
        <p:txBody>
          <a:bodyPr anchor="t" rtlCol="false" tIns="0" lIns="0" bIns="0" rIns="0">
            <a:spAutoFit/>
          </a:bodyPr>
          <a:lstStyle/>
          <a:p>
            <a:pPr algn="r">
              <a:lnSpc>
                <a:spcPts val="4284"/>
              </a:lnSpc>
            </a:pPr>
            <a:r>
              <a:rPr lang="en-US" sz="3060">
                <a:solidFill>
                  <a:srgbClr val="FFFFFF"/>
                </a:solidFill>
                <a:latin typeface="Poppins"/>
              </a:rPr>
              <a:t>01</a:t>
            </a:r>
          </a:p>
          <a:p>
            <a:pPr algn="r">
              <a:lnSpc>
                <a:spcPts val="4284"/>
              </a:lnSpc>
            </a:pPr>
            <a:r>
              <a:rPr lang="en-US" sz="3060">
                <a:solidFill>
                  <a:srgbClr val="FFFFFF"/>
                </a:solidFill>
                <a:latin typeface="Poppins"/>
              </a:rPr>
              <a:t>02</a:t>
            </a:r>
          </a:p>
          <a:p>
            <a:pPr algn="r">
              <a:lnSpc>
                <a:spcPts val="4284"/>
              </a:lnSpc>
            </a:pPr>
            <a:r>
              <a:rPr lang="en-US" sz="3060">
                <a:solidFill>
                  <a:srgbClr val="FFFFFF"/>
                </a:solidFill>
                <a:latin typeface="Poppins"/>
              </a:rPr>
              <a:t>03</a:t>
            </a:r>
          </a:p>
          <a:p>
            <a:pPr algn="r">
              <a:lnSpc>
                <a:spcPts val="4284"/>
              </a:lnSpc>
            </a:pPr>
            <a:r>
              <a:rPr lang="en-US" sz="3060">
                <a:solidFill>
                  <a:srgbClr val="FFFFFF"/>
                </a:solidFill>
                <a:latin typeface="Poppins"/>
              </a:rPr>
              <a:t>04</a:t>
            </a:r>
          </a:p>
          <a:p>
            <a:pPr algn="r">
              <a:lnSpc>
                <a:spcPts val="4284"/>
              </a:lnSpc>
            </a:pPr>
            <a:r>
              <a:rPr lang="en-US" sz="3060">
                <a:solidFill>
                  <a:srgbClr val="FFFFFF"/>
                </a:solidFill>
                <a:latin typeface="Poppins"/>
              </a:rPr>
              <a:t>05</a:t>
            </a:r>
          </a:p>
          <a:p>
            <a:pPr algn="r">
              <a:lnSpc>
                <a:spcPts val="4284"/>
              </a:lnSpc>
            </a:pPr>
            <a:r>
              <a:rPr lang="en-US" sz="3060">
                <a:solidFill>
                  <a:srgbClr val="FFFFFF"/>
                </a:solidFill>
                <a:latin typeface="Poppins"/>
              </a:rPr>
              <a:t>06</a:t>
            </a:r>
          </a:p>
          <a:p>
            <a:pPr algn="r">
              <a:lnSpc>
                <a:spcPts val="4284"/>
              </a:lnSpc>
            </a:pPr>
            <a:r>
              <a:rPr lang="en-US" sz="3060">
                <a:solidFill>
                  <a:srgbClr val="FFFFFF"/>
                </a:solidFill>
                <a:latin typeface="Poppins"/>
              </a:rPr>
              <a:t>07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31FA8">
                <a:alpha val="100000"/>
              </a:srgbClr>
            </a:gs>
            <a:gs pos="50000">
              <a:srgbClr val="5527F5">
                <a:alpha val="100000"/>
              </a:srgbClr>
            </a:gs>
            <a:gs pos="100000">
              <a:srgbClr val="9B60EB">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707851" y="1222001"/>
            <a:ext cx="8551449" cy="6896330"/>
          </a:xfrm>
          <a:custGeom>
            <a:avLst/>
            <a:gdLst/>
            <a:ahLst/>
            <a:cxnLst/>
            <a:rect r="r" b="b" t="t" l="l"/>
            <a:pathLst>
              <a:path h="6896330" w="8551449">
                <a:moveTo>
                  <a:pt x="0" y="0"/>
                </a:moveTo>
                <a:lnTo>
                  <a:pt x="8551449" y="0"/>
                </a:lnTo>
                <a:lnTo>
                  <a:pt x="8551449" y="6896330"/>
                </a:lnTo>
                <a:lnTo>
                  <a:pt x="0" y="6896330"/>
                </a:lnTo>
                <a:lnTo>
                  <a:pt x="0" y="0"/>
                </a:lnTo>
                <a:close/>
              </a:path>
            </a:pathLst>
          </a:custGeom>
          <a:blipFill>
            <a:blip r:embed="rId2"/>
            <a:stretch>
              <a:fillRect l="0" t="0" r="0" b="0"/>
            </a:stretch>
          </a:blipFill>
        </p:spPr>
      </p:sp>
      <p:sp>
        <p:nvSpPr>
          <p:cNvPr name="TextBox 3" id="3"/>
          <p:cNvSpPr txBox="true"/>
          <p:nvPr/>
        </p:nvSpPr>
        <p:spPr>
          <a:xfrm rot="0">
            <a:off x="1256862" y="2475264"/>
            <a:ext cx="7242648" cy="1509102"/>
          </a:xfrm>
          <a:prstGeom prst="rect">
            <a:avLst/>
          </a:prstGeom>
        </p:spPr>
        <p:txBody>
          <a:bodyPr anchor="t" rtlCol="false" tIns="0" lIns="0" bIns="0" rIns="0">
            <a:spAutoFit/>
          </a:bodyPr>
          <a:lstStyle/>
          <a:p>
            <a:pPr algn="ctr" marL="0" indent="0" lvl="0">
              <a:lnSpc>
                <a:spcPts val="10150"/>
              </a:lnSpc>
              <a:spcBef>
                <a:spcPct val="0"/>
              </a:spcBef>
            </a:pPr>
            <a:r>
              <a:rPr lang="en-US" sz="14097">
                <a:solidFill>
                  <a:srgbClr val="6866E1"/>
                </a:solidFill>
                <a:latin typeface="Computer Says No"/>
              </a:rPr>
              <a:t>INTRODUCTION</a:t>
            </a:r>
          </a:p>
        </p:txBody>
      </p:sp>
      <p:sp>
        <p:nvSpPr>
          <p:cNvPr name="TextBox 4" id="4"/>
          <p:cNvSpPr txBox="true"/>
          <p:nvPr/>
        </p:nvSpPr>
        <p:spPr>
          <a:xfrm rot="0">
            <a:off x="1578720" y="3715235"/>
            <a:ext cx="8011369" cy="5952929"/>
          </a:xfrm>
          <a:prstGeom prst="rect">
            <a:avLst/>
          </a:prstGeom>
        </p:spPr>
        <p:txBody>
          <a:bodyPr anchor="t" rtlCol="false" tIns="0" lIns="0" bIns="0" rIns="0">
            <a:spAutoFit/>
          </a:bodyPr>
          <a:lstStyle/>
          <a:p>
            <a:pPr>
              <a:lnSpc>
                <a:spcPts val="3209"/>
              </a:lnSpc>
            </a:pPr>
            <a:r>
              <a:rPr lang="en-US" sz="2292">
                <a:solidFill>
                  <a:srgbClr val="FFFFFF"/>
                </a:solidFill>
                <a:latin typeface="Poppins Light"/>
              </a:rPr>
              <a:t>In the digital age, the vast troves of information stored in various document formats present both opportunities and challenges for users seeking knowledge. To address this, the Document-Based Query Answering System emerges as a sophisticated solution, harnessing the power of cutting-edge technology to streamline information retrieval and analysis. Leveraging the Gemini API from Google's Generative AI platform, this system empowers users to pose queries and receive accurate responses drawn from a diverse range of document types. With a focus on user-friendliness and efficiency, this system represents a pivotal advancement in the realm of document analysis and knowledge extraction.</a:t>
            </a:r>
          </a:p>
          <a:p>
            <a:pPr>
              <a:lnSpc>
                <a:spcPts val="320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844EEA">
                <a:alpha val="100000"/>
              </a:srgbClr>
            </a:gs>
            <a:gs pos="50000">
              <a:srgbClr val="5527F5">
                <a:alpha val="100000"/>
              </a:srgbClr>
            </a:gs>
            <a:gs pos="100000">
              <a:srgbClr val="04106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783726" y="2819660"/>
            <a:ext cx="6988487" cy="5595357"/>
          </a:xfrm>
          <a:custGeom>
            <a:avLst/>
            <a:gdLst/>
            <a:ahLst/>
            <a:cxnLst/>
            <a:rect r="r" b="b" t="t" l="l"/>
            <a:pathLst>
              <a:path h="5595357" w="6988487">
                <a:moveTo>
                  <a:pt x="0" y="0"/>
                </a:moveTo>
                <a:lnTo>
                  <a:pt x="6988488" y="0"/>
                </a:lnTo>
                <a:lnTo>
                  <a:pt x="6988488" y="5595358"/>
                </a:lnTo>
                <a:lnTo>
                  <a:pt x="0" y="5595358"/>
                </a:lnTo>
                <a:lnTo>
                  <a:pt x="0" y="0"/>
                </a:lnTo>
                <a:close/>
              </a:path>
            </a:pathLst>
          </a:custGeom>
          <a:blipFill>
            <a:blip r:embed="rId2"/>
            <a:stretch>
              <a:fillRect l="0" t="0" r="0" b="0"/>
            </a:stretch>
          </a:blipFill>
        </p:spPr>
      </p:sp>
      <p:sp>
        <p:nvSpPr>
          <p:cNvPr name="Freeform 3" id="3"/>
          <p:cNvSpPr/>
          <p:nvPr/>
        </p:nvSpPr>
        <p:spPr>
          <a:xfrm flipH="false" flipV="false" rot="0">
            <a:off x="14135996" y="-2163135"/>
            <a:ext cx="6613789" cy="5640759"/>
          </a:xfrm>
          <a:custGeom>
            <a:avLst/>
            <a:gdLst/>
            <a:ahLst/>
            <a:cxnLst/>
            <a:rect r="r" b="b" t="t" l="l"/>
            <a:pathLst>
              <a:path h="5640759" w="6613789">
                <a:moveTo>
                  <a:pt x="0" y="0"/>
                </a:moveTo>
                <a:lnTo>
                  <a:pt x="6613790" y="0"/>
                </a:lnTo>
                <a:lnTo>
                  <a:pt x="6613790" y="5640759"/>
                </a:lnTo>
                <a:lnTo>
                  <a:pt x="0" y="5640759"/>
                </a:lnTo>
                <a:lnTo>
                  <a:pt x="0" y="0"/>
                </a:lnTo>
                <a:close/>
              </a:path>
            </a:pathLst>
          </a:custGeom>
          <a:blipFill>
            <a:blip r:embed="rId3"/>
            <a:stretch>
              <a:fillRect l="0" t="0" r="0" b="0"/>
            </a:stretch>
          </a:blipFill>
        </p:spPr>
      </p:sp>
      <p:sp>
        <p:nvSpPr>
          <p:cNvPr name="TextBox 4" id="4"/>
          <p:cNvSpPr txBox="true"/>
          <p:nvPr/>
        </p:nvSpPr>
        <p:spPr>
          <a:xfrm rot="0">
            <a:off x="4887859" y="1407955"/>
            <a:ext cx="8512282" cy="1230699"/>
          </a:xfrm>
          <a:prstGeom prst="rect">
            <a:avLst/>
          </a:prstGeom>
        </p:spPr>
        <p:txBody>
          <a:bodyPr anchor="t" rtlCol="false" tIns="0" lIns="0" bIns="0" rIns="0">
            <a:spAutoFit/>
          </a:bodyPr>
          <a:lstStyle/>
          <a:p>
            <a:pPr algn="just" marL="0" indent="0" lvl="0">
              <a:lnSpc>
                <a:spcPts val="8235"/>
              </a:lnSpc>
              <a:spcBef>
                <a:spcPct val="0"/>
              </a:spcBef>
            </a:pPr>
            <a:r>
              <a:rPr lang="en-US" sz="11438">
                <a:solidFill>
                  <a:srgbClr val="6866E1"/>
                </a:solidFill>
                <a:latin typeface="Computer Says No"/>
              </a:rPr>
              <a:t>PROBLEM STATEMENT</a:t>
            </a:r>
          </a:p>
        </p:txBody>
      </p:sp>
      <p:sp>
        <p:nvSpPr>
          <p:cNvPr name="TextBox 5" id="5"/>
          <p:cNvSpPr txBox="true"/>
          <p:nvPr/>
        </p:nvSpPr>
        <p:spPr>
          <a:xfrm rot="0">
            <a:off x="7984048" y="2524353"/>
            <a:ext cx="8821975" cy="6381506"/>
          </a:xfrm>
          <a:prstGeom prst="rect">
            <a:avLst/>
          </a:prstGeom>
        </p:spPr>
        <p:txBody>
          <a:bodyPr anchor="t" rtlCol="false" tIns="0" lIns="0" bIns="0" rIns="0">
            <a:spAutoFit/>
          </a:bodyPr>
          <a:lstStyle/>
          <a:p>
            <a:pPr>
              <a:lnSpc>
                <a:spcPts val="3617"/>
              </a:lnSpc>
            </a:pPr>
            <a:r>
              <a:rPr lang="en-US" sz="2233">
                <a:solidFill>
                  <a:srgbClr val="FFFFFF"/>
                </a:solidFill>
                <a:latin typeface="Poppins Light"/>
              </a:rPr>
              <a:t>Despite the abundance of information available in various document formats, users often encounter challenges in efficiently accessing and extracting relevant insights from these sources. Traditional methods of document analysis and query answering lack the sophistication needed to handle the diversity and complexity of document types effectively. As a result, users face obstacles in obtaining accurate and timely answers to their queries, leading to inefficiencies in research, decision-making, and knowledge dissemination. Addressing these challenges requires a comprehensive solution that leverages advanced technologies to streamline document analysis and query answering across diverse formats, ensuring users can access the information they need with ease and accuracy.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9B60EB">
                <a:alpha val="100000"/>
              </a:srgbClr>
            </a:gs>
            <a:gs pos="50000">
              <a:srgbClr val="5527F5">
                <a:alpha val="100000"/>
              </a:srgbClr>
            </a:gs>
            <a:gs pos="100000">
              <a:srgbClr val="9B60EB">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27754" y="4978040"/>
            <a:ext cx="9544523" cy="4390480"/>
          </a:xfrm>
          <a:custGeom>
            <a:avLst/>
            <a:gdLst/>
            <a:ahLst/>
            <a:cxnLst/>
            <a:rect r="r" b="b" t="t" l="l"/>
            <a:pathLst>
              <a:path h="4390480" w="9544523">
                <a:moveTo>
                  <a:pt x="0" y="0"/>
                </a:moveTo>
                <a:lnTo>
                  <a:pt x="9544522" y="0"/>
                </a:lnTo>
                <a:lnTo>
                  <a:pt x="9544522" y="4390480"/>
                </a:lnTo>
                <a:lnTo>
                  <a:pt x="0" y="43904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757004" y="5132999"/>
            <a:ext cx="9332249" cy="4292834"/>
          </a:xfrm>
          <a:custGeom>
            <a:avLst/>
            <a:gdLst/>
            <a:ahLst/>
            <a:cxnLst/>
            <a:rect r="r" b="b" t="t" l="l"/>
            <a:pathLst>
              <a:path h="4292834" w="9332249">
                <a:moveTo>
                  <a:pt x="0" y="0"/>
                </a:moveTo>
                <a:lnTo>
                  <a:pt x="9332249" y="0"/>
                </a:lnTo>
                <a:lnTo>
                  <a:pt x="9332249" y="4292835"/>
                </a:lnTo>
                <a:lnTo>
                  <a:pt x="0" y="42928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9682047" y="5321225"/>
            <a:ext cx="9074405" cy="4174226"/>
          </a:xfrm>
          <a:custGeom>
            <a:avLst/>
            <a:gdLst/>
            <a:ahLst/>
            <a:cxnLst/>
            <a:rect r="r" b="b" t="t" l="l"/>
            <a:pathLst>
              <a:path h="4174226" w="9074405">
                <a:moveTo>
                  <a:pt x="0" y="0"/>
                </a:moveTo>
                <a:lnTo>
                  <a:pt x="9074405" y="0"/>
                </a:lnTo>
                <a:lnTo>
                  <a:pt x="9074405" y="4174227"/>
                </a:lnTo>
                <a:lnTo>
                  <a:pt x="0" y="41742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740066" y="-360334"/>
            <a:ext cx="4817598" cy="4184142"/>
          </a:xfrm>
          <a:custGeom>
            <a:avLst/>
            <a:gdLst/>
            <a:ahLst/>
            <a:cxnLst/>
            <a:rect r="r" b="b" t="t" l="l"/>
            <a:pathLst>
              <a:path h="4184142" w="4817598">
                <a:moveTo>
                  <a:pt x="0" y="0"/>
                </a:moveTo>
                <a:lnTo>
                  <a:pt x="4817598" y="0"/>
                </a:lnTo>
                <a:lnTo>
                  <a:pt x="4817598" y="4184143"/>
                </a:lnTo>
                <a:lnTo>
                  <a:pt x="0" y="4184143"/>
                </a:lnTo>
                <a:lnTo>
                  <a:pt x="0" y="0"/>
                </a:lnTo>
                <a:close/>
              </a:path>
            </a:pathLst>
          </a:custGeom>
          <a:blipFill>
            <a:blip r:embed="rId4"/>
            <a:stretch>
              <a:fillRect l="0" t="0" r="0" b="0"/>
            </a:stretch>
          </a:blipFill>
        </p:spPr>
      </p:sp>
      <p:sp>
        <p:nvSpPr>
          <p:cNvPr name="Freeform 6" id="6"/>
          <p:cNvSpPr/>
          <p:nvPr/>
        </p:nvSpPr>
        <p:spPr>
          <a:xfrm flipH="false" flipV="false" rot="0">
            <a:off x="-1914841" y="-1784862"/>
            <a:ext cx="5101092" cy="4365182"/>
          </a:xfrm>
          <a:custGeom>
            <a:avLst/>
            <a:gdLst/>
            <a:ahLst/>
            <a:cxnLst/>
            <a:rect r="r" b="b" t="t" l="l"/>
            <a:pathLst>
              <a:path h="4365182" w="5101092">
                <a:moveTo>
                  <a:pt x="0" y="0"/>
                </a:moveTo>
                <a:lnTo>
                  <a:pt x="5101092" y="0"/>
                </a:lnTo>
                <a:lnTo>
                  <a:pt x="5101092" y="4365181"/>
                </a:lnTo>
                <a:lnTo>
                  <a:pt x="0" y="4365181"/>
                </a:lnTo>
                <a:lnTo>
                  <a:pt x="0" y="0"/>
                </a:lnTo>
                <a:close/>
              </a:path>
            </a:pathLst>
          </a:custGeom>
          <a:blipFill>
            <a:blip r:embed="rId5"/>
            <a:stretch>
              <a:fillRect l="0" t="0" r="0" b="0"/>
            </a:stretch>
          </a:blipFill>
        </p:spPr>
      </p:sp>
      <p:sp>
        <p:nvSpPr>
          <p:cNvPr name="Freeform 7" id="7"/>
          <p:cNvSpPr/>
          <p:nvPr/>
        </p:nvSpPr>
        <p:spPr>
          <a:xfrm flipH="false" flipV="false" rot="0">
            <a:off x="15601849" y="7100342"/>
            <a:ext cx="11495135" cy="4845199"/>
          </a:xfrm>
          <a:custGeom>
            <a:avLst/>
            <a:gdLst/>
            <a:ahLst/>
            <a:cxnLst/>
            <a:rect r="r" b="b" t="t" l="l"/>
            <a:pathLst>
              <a:path h="4845199" w="11495135">
                <a:moveTo>
                  <a:pt x="0" y="0"/>
                </a:moveTo>
                <a:lnTo>
                  <a:pt x="11495135" y="0"/>
                </a:lnTo>
                <a:lnTo>
                  <a:pt x="11495135" y="4845199"/>
                </a:lnTo>
                <a:lnTo>
                  <a:pt x="0" y="4845199"/>
                </a:lnTo>
                <a:lnTo>
                  <a:pt x="0" y="0"/>
                </a:lnTo>
                <a:close/>
              </a:path>
            </a:pathLst>
          </a:custGeom>
          <a:blipFill>
            <a:blip r:embed="rId6"/>
            <a:stretch>
              <a:fillRect l="0" t="0" r="0" b="0"/>
            </a:stretch>
          </a:blipFill>
        </p:spPr>
      </p:sp>
      <p:sp>
        <p:nvSpPr>
          <p:cNvPr name="Freeform 8" id="8"/>
          <p:cNvSpPr/>
          <p:nvPr/>
        </p:nvSpPr>
        <p:spPr>
          <a:xfrm flipH="false" flipV="false" rot="-1072226">
            <a:off x="-769537" y="6074699"/>
            <a:ext cx="2810484" cy="6367201"/>
          </a:xfrm>
          <a:custGeom>
            <a:avLst/>
            <a:gdLst/>
            <a:ahLst/>
            <a:cxnLst/>
            <a:rect r="r" b="b" t="t" l="l"/>
            <a:pathLst>
              <a:path h="6367201" w="2810484">
                <a:moveTo>
                  <a:pt x="0" y="0"/>
                </a:moveTo>
                <a:lnTo>
                  <a:pt x="2810484" y="0"/>
                </a:lnTo>
                <a:lnTo>
                  <a:pt x="2810484" y="6367202"/>
                </a:lnTo>
                <a:lnTo>
                  <a:pt x="0" y="6367202"/>
                </a:lnTo>
                <a:lnTo>
                  <a:pt x="0" y="0"/>
                </a:lnTo>
                <a:close/>
              </a:path>
            </a:pathLst>
          </a:custGeom>
          <a:blipFill>
            <a:blip r:embed="rId7"/>
            <a:stretch>
              <a:fillRect l="0" t="0" r="0" b="0"/>
            </a:stretch>
          </a:blipFill>
        </p:spPr>
      </p:sp>
      <p:sp>
        <p:nvSpPr>
          <p:cNvPr name="Freeform 9" id="9"/>
          <p:cNvSpPr/>
          <p:nvPr/>
        </p:nvSpPr>
        <p:spPr>
          <a:xfrm flipH="false" flipV="false" rot="0">
            <a:off x="13655521" y="3335594"/>
            <a:ext cx="1461470" cy="1849961"/>
          </a:xfrm>
          <a:custGeom>
            <a:avLst/>
            <a:gdLst/>
            <a:ahLst/>
            <a:cxnLst/>
            <a:rect r="r" b="b" t="t" l="l"/>
            <a:pathLst>
              <a:path h="1849961" w="1461470">
                <a:moveTo>
                  <a:pt x="0" y="0"/>
                </a:moveTo>
                <a:lnTo>
                  <a:pt x="1461469" y="0"/>
                </a:lnTo>
                <a:lnTo>
                  <a:pt x="1461469" y="1849961"/>
                </a:lnTo>
                <a:lnTo>
                  <a:pt x="0" y="1849961"/>
                </a:lnTo>
                <a:lnTo>
                  <a:pt x="0" y="0"/>
                </a:lnTo>
                <a:close/>
              </a:path>
            </a:pathLst>
          </a:custGeom>
          <a:blipFill>
            <a:blip r:embed="rId8"/>
            <a:stretch>
              <a:fillRect l="0" t="0" r="0" b="0"/>
            </a:stretch>
          </a:blipFill>
        </p:spPr>
      </p:sp>
      <p:sp>
        <p:nvSpPr>
          <p:cNvPr name="Freeform 10" id="10"/>
          <p:cNvSpPr/>
          <p:nvPr/>
        </p:nvSpPr>
        <p:spPr>
          <a:xfrm flipH="false" flipV="false" rot="0">
            <a:off x="8773202" y="3490185"/>
            <a:ext cx="1418460" cy="1695370"/>
          </a:xfrm>
          <a:custGeom>
            <a:avLst/>
            <a:gdLst/>
            <a:ahLst/>
            <a:cxnLst/>
            <a:rect r="r" b="b" t="t" l="l"/>
            <a:pathLst>
              <a:path h="1695370" w="1418460">
                <a:moveTo>
                  <a:pt x="0" y="0"/>
                </a:moveTo>
                <a:lnTo>
                  <a:pt x="1418460" y="0"/>
                </a:lnTo>
                <a:lnTo>
                  <a:pt x="1418460" y="1695370"/>
                </a:lnTo>
                <a:lnTo>
                  <a:pt x="0" y="1695370"/>
                </a:lnTo>
                <a:lnTo>
                  <a:pt x="0" y="0"/>
                </a:lnTo>
                <a:close/>
              </a:path>
            </a:pathLst>
          </a:custGeom>
          <a:blipFill>
            <a:blip r:embed="rId9"/>
            <a:stretch>
              <a:fillRect l="0" t="0" r="0" b="0"/>
            </a:stretch>
          </a:blipFill>
        </p:spPr>
      </p:sp>
      <p:sp>
        <p:nvSpPr>
          <p:cNvPr name="Freeform 11" id="11"/>
          <p:cNvSpPr/>
          <p:nvPr/>
        </p:nvSpPr>
        <p:spPr>
          <a:xfrm flipH="false" flipV="false" rot="0">
            <a:off x="3967259" y="3490185"/>
            <a:ext cx="1222079" cy="1695370"/>
          </a:xfrm>
          <a:custGeom>
            <a:avLst/>
            <a:gdLst/>
            <a:ahLst/>
            <a:cxnLst/>
            <a:rect r="r" b="b" t="t" l="l"/>
            <a:pathLst>
              <a:path h="1695370" w="1222079">
                <a:moveTo>
                  <a:pt x="0" y="0"/>
                </a:moveTo>
                <a:lnTo>
                  <a:pt x="1222079" y="0"/>
                </a:lnTo>
                <a:lnTo>
                  <a:pt x="1222079" y="1695370"/>
                </a:lnTo>
                <a:lnTo>
                  <a:pt x="0" y="1695370"/>
                </a:lnTo>
                <a:lnTo>
                  <a:pt x="0" y="0"/>
                </a:lnTo>
                <a:close/>
              </a:path>
            </a:pathLst>
          </a:custGeom>
          <a:blipFill>
            <a:blip r:embed="rId10"/>
            <a:stretch>
              <a:fillRect l="0" t="0" r="0" b="0"/>
            </a:stretch>
          </a:blipFill>
        </p:spPr>
      </p:sp>
      <p:sp>
        <p:nvSpPr>
          <p:cNvPr name="TextBox 12" id="12"/>
          <p:cNvSpPr txBox="true"/>
          <p:nvPr/>
        </p:nvSpPr>
        <p:spPr>
          <a:xfrm rot="0">
            <a:off x="5642986" y="1495425"/>
            <a:ext cx="7678893" cy="1117867"/>
          </a:xfrm>
          <a:prstGeom prst="rect">
            <a:avLst/>
          </a:prstGeom>
        </p:spPr>
        <p:txBody>
          <a:bodyPr anchor="t" rtlCol="false" tIns="0" lIns="0" bIns="0" rIns="0">
            <a:spAutoFit/>
          </a:bodyPr>
          <a:lstStyle/>
          <a:p>
            <a:pPr algn="ctr" marL="0" indent="0" lvl="0">
              <a:lnSpc>
                <a:spcPts val="7490"/>
              </a:lnSpc>
              <a:spcBef>
                <a:spcPct val="0"/>
              </a:spcBef>
            </a:pPr>
            <a:r>
              <a:rPr lang="en-US" sz="10403">
                <a:solidFill>
                  <a:srgbClr val="6866E1"/>
                </a:solidFill>
                <a:latin typeface="Computer Says No"/>
              </a:rPr>
              <a:t>PROJECT OBJECTIVES</a:t>
            </a:r>
          </a:p>
        </p:txBody>
      </p:sp>
      <p:sp>
        <p:nvSpPr>
          <p:cNvPr name="TextBox 13" id="13"/>
          <p:cNvSpPr txBox="true"/>
          <p:nvPr/>
        </p:nvSpPr>
        <p:spPr>
          <a:xfrm rot="0">
            <a:off x="2933300" y="5756962"/>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OBJECTIVE 01</a:t>
            </a:r>
          </a:p>
        </p:txBody>
      </p:sp>
      <p:sp>
        <p:nvSpPr>
          <p:cNvPr name="TextBox 14" id="14"/>
          <p:cNvSpPr txBox="true"/>
          <p:nvPr/>
        </p:nvSpPr>
        <p:spPr>
          <a:xfrm rot="0">
            <a:off x="3059776" y="6334512"/>
            <a:ext cx="3202069" cy="2724584"/>
          </a:xfrm>
          <a:prstGeom prst="rect">
            <a:avLst/>
          </a:prstGeom>
        </p:spPr>
        <p:txBody>
          <a:bodyPr anchor="t" rtlCol="false" tIns="0" lIns="0" bIns="0" rIns="0">
            <a:spAutoFit/>
          </a:bodyPr>
          <a:lstStyle/>
          <a:p>
            <a:pPr algn="ctr">
              <a:lnSpc>
                <a:spcPts val="2720"/>
              </a:lnSpc>
            </a:pPr>
            <a:r>
              <a:rPr lang="en-US" sz="1679">
                <a:solidFill>
                  <a:srgbClr val="FFFFFF"/>
                </a:solidFill>
                <a:latin typeface="Poppins Bold"/>
              </a:rPr>
              <a:t>Versatile Input Handling</a:t>
            </a:r>
            <a:r>
              <a:rPr lang="en-US" sz="1679">
                <a:solidFill>
                  <a:srgbClr val="FFFFFF"/>
                </a:solidFill>
                <a:latin typeface="Poppins Light"/>
              </a:rPr>
              <a:t>: Our solution will support a diverse range of document formats, including PDF, .docx, LaTeX (.tex), and .ppt, ensuring compatibility with the varied preferences of researchers and scientists.</a:t>
            </a:r>
          </a:p>
        </p:txBody>
      </p:sp>
      <p:sp>
        <p:nvSpPr>
          <p:cNvPr name="TextBox 15" id="15"/>
          <p:cNvSpPr txBox="true"/>
          <p:nvPr/>
        </p:nvSpPr>
        <p:spPr>
          <a:xfrm rot="0">
            <a:off x="7837434" y="5756962"/>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OBJECTIVE 02</a:t>
            </a:r>
          </a:p>
        </p:txBody>
      </p:sp>
      <p:sp>
        <p:nvSpPr>
          <p:cNvPr name="TextBox 16" id="16"/>
          <p:cNvSpPr txBox="true"/>
          <p:nvPr/>
        </p:nvSpPr>
        <p:spPr>
          <a:xfrm rot="0">
            <a:off x="12574252" y="5756962"/>
            <a:ext cx="3289996" cy="672800"/>
          </a:xfrm>
          <a:prstGeom prst="rect">
            <a:avLst/>
          </a:prstGeom>
        </p:spPr>
        <p:txBody>
          <a:bodyPr anchor="t" rtlCol="false" tIns="0" lIns="0" bIns="0" rIns="0">
            <a:spAutoFit/>
          </a:bodyPr>
          <a:lstStyle/>
          <a:p>
            <a:pPr algn="ctr" marL="0" indent="0" lvl="0">
              <a:lnSpc>
                <a:spcPts val="4458"/>
              </a:lnSpc>
              <a:spcBef>
                <a:spcPct val="0"/>
              </a:spcBef>
            </a:pPr>
            <a:r>
              <a:rPr lang="en-US" sz="6192">
                <a:solidFill>
                  <a:srgbClr val="BF78FE"/>
                </a:solidFill>
                <a:latin typeface="Computer Says No"/>
              </a:rPr>
              <a:t>OBJECTIVE 03</a:t>
            </a:r>
          </a:p>
        </p:txBody>
      </p:sp>
      <p:sp>
        <p:nvSpPr>
          <p:cNvPr name="TextBox 17" id="17"/>
          <p:cNvSpPr txBox="true"/>
          <p:nvPr/>
        </p:nvSpPr>
        <p:spPr>
          <a:xfrm rot="0">
            <a:off x="7963910" y="6292781"/>
            <a:ext cx="3374728" cy="3722056"/>
          </a:xfrm>
          <a:prstGeom prst="rect">
            <a:avLst/>
          </a:prstGeom>
        </p:spPr>
        <p:txBody>
          <a:bodyPr anchor="t" rtlCol="false" tIns="0" lIns="0" bIns="0" rIns="0">
            <a:spAutoFit/>
          </a:bodyPr>
          <a:lstStyle/>
          <a:p>
            <a:pPr algn="ctr">
              <a:lnSpc>
                <a:spcPts val="2710"/>
              </a:lnSpc>
            </a:pPr>
            <a:r>
              <a:rPr lang="en-US" sz="1673">
                <a:solidFill>
                  <a:srgbClr val="FFFFFF"/>
                </a:solidFill>
                <a:latin typeface="Poppins Bold"/>
              </a:rPr>
              <a:t>Integration with Leading LLMs</a:t>
            </a:r>
            <a:r>
              <a:rPr lang="en-US" sz="1673">
                <a:solidFill>
                  <a:srgbClr val="FFFFFF"/>
                </a:solidFill>
                <a:latin typeface="Poppins Light"/>
              </a:rPr>
              <a:t>: By seamlessly connecting parsed documents to renowned LLMs such as GPT, Llama, Mistral, or Claude, users can leverage state-of-the-art natural language processing capabilities to extract insights and generate responses related to the uploaded content.</a:t>
            </a:r>
          </a:p>
        </p:txBody>
      </p:sp>
      <p:sp>
        <p:nvSpPr>
          <p:cNvPr name="TextBox 18" id="18"/>
          <p:cNvSpPr txBox="true"/>
          <p:nvPr/>
        </p:nvSpPr>
        <p:spPr>
          <a:xfrm rot="0">
            <a:off x="12703021" y="6292781"/>
            <a:ext cx="3374728" cy="3722056"/>
          </a:xfrm>
          <a:prstGeom prst="rect">
            <a:avLst/>
          </a:prstGeom>
        </p:spPr>
        <p:txBody>
          <a:bodyPr anchor="t" rtlCol="false" tIns="0" lIns="0" bIns="0" rIns="0">
            <a:spAutoFit/>
          </a:bodyPr>
          <a:lstStyle/>
          <a:p>
            <a:pPr algn="ctr">
              <a:lnSpc>
                <a:spcPts val="2710"/>
              </a:lnSpc>
            </a:pPr>
            <a:r>
              <a:rPr lang="en-US" sz="1673">
                <a:solidFill>
                  <a:srgbClr val="FFFFFF"/>
                </a:solidFill>
                <a:latin typeface="Poppins Bold"/>
              </a:rPr>
              <a:t>Interactive Chat Interface</a:t>
            </a:r>
            <a:r>
              <a:rPr lang="en-US" sz="1673">
                <a:solidFill>
                  <a:srgbClr val="FFFFFF"/>
                </a:solidFill>
                <a:latin typeface="Poppins Light"/>
              </a:rPr>
              <a:t>: Incorporating a user-friendly chat interface will enable seamless communication with the LLM, allowing users to ask questions and receive accurate responses directly within the platform, enhancing the overall user experience and facilitating efficient knowledge extraction from the documents.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1699791"/>
            <a:ext cx="8509101" cy="9311388"/>
          </a:xfrm>
          <a:custGeom>
            <a:avLst/>
            <a:gdLst/>
            <a:ahLst/>
            <a:cxnLst/>
            <a:rect r="r" b="b" t="t" l="l"/>
            <a:pathLst>
              <a:path h="9311388" w="8509101">
                <a:moveTo>
                  <a:pt x="0" y="0"/>
                </a:moveTo>
                <a:lnTo>
                  <a:pt x="8509101" y="0"/>
                </a:lnTo>
                <a:lnTo>
                  <a:pt x="8509101" y="9311388"/>
                </a:lnTo>
                <a:lnTo>
                  <a:pt x="0" y="9311388"/>
                </a:lnTo>
                <a:lnTo>
                  <a:pt x="0" y="0"/>
                </a:lnTo>
                <a:close/>
              </a:path>
            </a:pathLst>
          </a:custGeom>
          <a:blipFill>
            <a:blip r:embed="rId2"/>
            <a:stretch>
              <a:fillRect l="0" t="0" r="0" b="0"/>
            </a:stretch>
          </a:blipFill>
        </p:spPr>
      </p:sp>
      <p:sp>
        <p:nvSpPr>
          <p:cNvPr name="Freeform 3" id="3"/>
          <p:cNvSpPr/>
          <p:nvPr/>
        </p:nvSpPr>
        <p:spPr>
          <a:xfrm flipH="false" flipV="false" rot="0">
            <a:off x="-1830357" y="-902150"/>
            <a:ext cx="6173053" cy="2601942"/>
          </a:xfrm>
          <a:custGeom>
            <a:avLst/>
            <a:gdLst/>
            <a:ahLst/>
            <a:cxnLst/>
            <a:rect r="r" b="b" t="t" l="l"/>
            <a:pathLst>
              <a:path h="2601942" w="6173053">
                <a:moveTo>
                  <a:pt x="0" y="0"/>
                </a:moveTo>
                <a:lnTo>
                  <a:pt x="6173052" y="0"/>
                </a:lnTo>
                <a:lnTo>
                  <a:pt x="6173052" y="2601941"/>
                </a:lnTo>
                <a:lnTo>
                  <a:pt x="0" y="2601941"/>
                </a:lnTo>
                <a:lnTo>
                  <a:pt x="0" y="0"/>
                </a:lnTo>
                <a:close/>
              </a:path>
            </a:pathLst>
          </a:custGeom>
          <a:blipFill>
            <a:blip r:embed="rId3"/>
            <a:stretch>
              <a:fillRect l="0" t="0" r="0" b="0"/>
            </a:stretch>
          </a:blipFill>
        </p:spPr>
      </p:sp>
      <p:sp>
        <p:nvSpPr>
          <p:cNvPr name="Freeform 4" id="4"/>
          <p:cNvSpPr/>
          <p:nvPr/>
        </p:nvSpPr>
        <p:spPr>
          <a:xfrm flipH="false" flipV="false" rot="3091052">
            <a:off x="-1684467" y="5508041"/>
            <a:ext cx="6638823" cy="5976180"/>
          </a:xfrm>
          <a:custGeom>
            <a:avLst/>
            <a:gdLst/>
            <a:ahLst/>
            <a:cxnLst/>
            <a:rect r="r" b="b" t="t" l="l"/>
            <a:pathLst>
              <a:path h="5976180" w="6638823">
                <a:moveTo>
                  <a:pt x="0" y="0"/>
                </a:moveTo>
                <a:lnTo>
                  <a:pt x="6638824" y="0"/>
                </a:lnTo>
                <a:lnTo>
                  <a:pt x="6638824" y="5976180"/>
                </a:lnTo>
                <a:lnTo>
                  <a:pt x="0" y="5976180"/>
                </a:lnTo>
                <a:lnTo>
                  <a:pt x="0" y="0"/>
                </a:lnTo>
                <a:close/>
              </a:path>
            </a:pathLst>
          </a:custGeom>
          <a:blipFill>
            <a:blip r:embed="rId4"/>
            <a:stretch>
              <a:fillRect l="0" t="0" r="0" b="0"/>
            </a:stretch>
          </a:blipFill>
        </p:spPr>
      </p:sp>
      <p:sp>
        <p:nvSpPr>
          <p:cNvPr name="TextBox 5" id="5"/>
          <p:cNvSpPr txBox="true"/>
          <p:nvPr/>
        </p:nvSpPr>
        <p:spPr>
          <a:xfrm rot="0">
            <a:off x="1914351" y="2642766"/>
            <a:ext cx="6571601" cy="4145053"/>
          </a:xfrm>
          <a:prstGeom prst="rect">
            <a:avLst/>
          </a:prstGeom>
        </p:spPr>
        <p:txBody>
          <a:bodyPr anchor="t" rtlCol="false" tIns="0" lIns="0" bIns="0" rIns="0">
            <a:spAutoFit/>
          </a:bodyPr>
          <a:lstStyle/>
          <a:p>
            <a:pPr algn="ctr">
              <a:lnSpc>
                <a:spcPts val="15033"/>
              </a:lnSpc>
            </a:pPr>
            <a:r>
              <a:rPr lang="en-US" sz="20880">
                <a:solidFill>
                  <a:srgbClr val="6866E1"/>
                </a:solidFill>
                <a:latin typeface="Computer Says No"/>
              </a:rPr>
              <a:t>PROJECT</a:t>
            </a:r>
          </a:p>
          <a:p>
            <a:pPr algn="ctr" marL="0" indent="0" lvl="0">
              <a:lnSpc>
                <a:spcPts val="15033"/>
              </a:lnSpc>
              <a:spcBef>
                <a:spcPct val="0"/>
              </a:spcBef>
            </a:pPr>
            <a:r>
              <a:rPr lang="en-US" sz="20880">
                <a:solidFill>
                  <a:srgbClr val="6866E1"/>
                </a:solidFill>
                <a:latin typeface="Computer Says No"/>
              </a:rPr>
              <a:t>FLOW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Freeform 3" id="3"/>
          <p:cNvSpPr/>
          <p:nvPr/>
        </p:nvSpPr>
        <p:spPr>
          <a:xfrm flipH="false" flipV="false" rot="0">
            <a:off x="2934527" y="1535574"/>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817903"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931282" y="5253556"/>
            <a:ext cx="3497870" cy="3497870"/>
          </a:xfrm>
          <a:custGeom>
            <a:avLst/>
            <a:gdLst/>
            <a:ahLst/>
            <a:cxnLst/>
            <a:rect r="r" b="b" t="t" l="l"/>
            <a:pathLst>
              <a:path h="3497870" w="3497870">
                <a:moveTo>
                  <a:pt x="0" y="0"/>
                </a:moveTo>
                <a:lnTo>
                  <a:pt x="3497871" y="0"/>
                </a:lnTo>
                <a:lnTo>
                  <a:pt x="3497871"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028700" y="3447501"/>
            <a:ext cx="3497870" cy="3497870"/>
          </a:xfrm>
          <a:custGeom>
            <a:avLst/>
            <a:gdLst/>
            <a:ahLst/>
            <a:cxnLst/>
            <a:rect r="r" b="b" t="t" l="l"/>
            <a:pathLst>
              <a:path h="3497870" w="3497870">
                <a:moveTo>
                  <a:pt x="0" y="0"/>
                </a:moveTo>
                <a:lnTo>
                  <a:pt x="3497870" y="0"/>
                </a:lnTo>
                <a:lnTo>
                  <a:pt x="3497870" y="3497870"/>
                </a:lnTo>
                <a:lnTo>
                  <a:pt x="0" y="34978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900191" y="-3935015"/>
            <a:ext cx="7800381" cy="6821864"/>
          </a:xfrm>
          <a:custGeom>
            <a:avLst/>
            <a:gdLst/>
            <a:ahLst/>
            <a:cxnLst/>
            <a:rect r="r" b="b" t="t" l="l"/>
            <a:pathLst>
              <a:path h="6821864" w="7800381">
                <a:moveTo>
                  <a:pt x="0" y="0"/>
                </a:moveTo>
                <a:lnTo>
                  <a:pt x="7800382" y="0"/>
                </a:lnTo>
                <a:lnTo>
                  <a:pt x="7800382" y="6821864"/>
                </a:lnTo>
                <a:lnTo>
                  <a:pt x="0" y="6821864"/>
                </a:lnTo>
                <a:lnTo>
                  <a:pt x="0" y="0"/>
                </a:lnTo>
                <a:close/>
              </a:path>
            </a:pathLst>
          </a:custGeom>
          <a:blipFill>
            <a:blip r:embed="rId5"/>
            <a:stretch>
              <a:fillRect l="0" t="0" r="0" b="0"/>
            </a:stretch>
          </a:blipFill>
        </p:spPr>
      </p:sp>
      <p:sp>
        <p:nvSpPr>
          <p:cNvPr name="TextBox 8" id="8"/>
          <p:cNvSpPr txBox="true"/>
          <p:nvPr/>
        </p:nvSpPr>
        <p:spPr>
          <a:xfrm rot="0">
            <a:off x="8151807" y="2506054"/>
            <a:ext cx="7270296" cy="2031095"/>
          </a:xfrm>
          <a:prstGeom prst="rect">
            <a:avLst/>
          </a:prstGeom>
        </p:spPr>
        <p:txBody>
          <a:bodyPr anchor="t" rtlCol="false" tIns="0" lIns="0" bIns="0" rIns="0">
            <a:spAutoFit/>
          </a:bodyPr>
          <a:lstStyle/>
          <a:p>
            <a:pPr marL="1526088" indent="-763044" lvl="1">
              <a:lnSpc>
                <a:spcPts val="5089"/>
              </a:lnSpc>
              <a:buFont typeface="Arial"/>
              <a:buChar char="•"/>
            </a:pPr>
            <a:r>
              <a:rPr lang="en-US" sz="7068">
                <a:solidFill>
                  <a:srgbClr val="6866E1"/>
                </a:solidFill>
                <a:latin typeface="Computer Says No"/>
              </a:rPr>
              <a:t>DOCUMENT PARSING, ANALYSIS, AND QUERY PROCESSING</a:t>
            </a:r>
          </a:p>
        </p:txBody>
      </p:sp>
      <p:sp>
        <p:nvSpPr>
          <p:cNvPr name="Freeform 9" id="9"/>
          <p:cNvSpPr/>
          <p:nvPr/>
        </p:nvSpPr>
        <p:spPr>
          <a:xfrm flipH="false" flipV="false" rot="0">
            <a:off x="4051768" y="2737251"/>
            <a:ext cx="1256899" cy="1256899"/>
          </a:xfrm>
          <a:custGeom>
            <a:avLst/>
            <a:gdLst/>
            <a:ahLst/>
            <a:cxnLst/>
            <a:rect r="r" b="b" t="t" l="l"/>
            <a:pathLst>
              <a:path h="1256899" w="1256899">
                <a:moveTo>
                  <a:pt x="0" y="0"/>
                </a:moveTo>
                <a:lnTo>
                  <a:pt x="1256899" y="0"/>
                </a:lnTo>
                <a:lnTo>
                  <a:pt x="1256899" y="1256899"/>
                </a:lnTo>
                <a:lnTo>
                  <a:pt x="0" y="12568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5903408" y="4537149"/>
            <a:ext cx="1326860" cy="1256899"/>
          </a:xfrm>
          <a:custGeom>
            <a:avLst/>
            <a:gdLst/>
            <a:ahLst/>
            <a:cxnLst/>
            <a:rect r="r" b="b" t="t" l="l"/>
            <a:pathLst>
              <a:path h="1256899" w="1326860">
                <a:moveTo>
                  <a:pt x="0" y="0"/>
                </a:moveTo>
                <a:lnTo>
                  <a:pt x="1326860" y="0"/>
                </a:lnTo>
                <a:lnTo>
                  <a:pt x="1326860" y="1256899"/>
                </a:lnTo>
                <a:lnTo>
                  <a:pt x="0" y="12568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1" id="11"/>
          <p:cNvSpPr/>
          <p:nvPr/>
        </p:nvSpPr>
        <p:spPr>
          <a:xfrm flipH="false" flipV="false" rot="0">
            <a:off x="2141123" y="4537149"/>
            <a:ext cx="1273023" cy="1318574"/>
          </a:xfrm>
          <a:custGeom>
            <a:avLst/>
            <a:gdLst/>
            <a:ahLst/>
            <a:cxnLst/>
            <a:rect r="r" b="b" t="t" l="l"/>
            <a:pathLst>
              <a:path h="1318574" w="1273023">
                <a:moveTo>
                  <a:pt x="0" y="0"/>
                </a:moveTo>
                <a:lnTo>
                  <a:pt x="1273024" y="0"/>
                </a:lnTo>
                <a:lnTo>
                  <a:pt x="1273024" y="1318574"/>
                </a:lnTo>
                <a:lnTo>
                  <a:pt x="0" y="13185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2" id="12"/>
          <p:cNvSpPr/>
          <p:nvPr/>
        </p:nvSpPr>
        <p:spPr>
          <a:xfrm flipH="false" flipV="false" rot="0">
            <a:off x="4042303" y="6368372"/>
            <a:ext cx="1551199" cy="1204295"/>
          </a:xfrm>
          <a:custGeom>
            <a:avLst/>
            <a:gdLst/>
            <a:ahLst/>
            <a:cxnLst/>
            <a:rect r="r" b="b" t="t" l="l"/>
            <a:pathLst>
              <a:path h="1204295" w="1551199">
                <a:moveTo>
                  <a:pt x="0" y="0"/>
                </a:moveTo>
                <a:lnTo>
                  <a:pt x="1551200" y="0"/>
                </a:lnTo>
                <a:lnTo>
                  <a:pt x="1551200" y="1204295"/>
                </a:lnTo>
                <a:lnTo>
                  <a:pt x="0" y="120429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13" id="13"/>
          <p:cNvSpPr txBox="true"/>
          <p:nvPr/>
        </p:nvSpPr>
        <p:spPr>
          <a:xfrm rot="0">
            <a:off x="8315773" y="5942227"/>
            <a:ext cx="7616613" cy="2071151"/>
          </a:xfrm>
          <a:prstGeom prst="rect">
            <a:avLst/>
          </a:prstGeom>
        </p:spPr>
        <p:txBody>
          <a:bodyPr anchor="t" rtlCol="false" tIns="0" lIns="0" bIns="0" rIns="0">
            <a:spAutoFit/>
          </a:bodyPr>
          <a:lstStyle/>
          <a:p>
            <a:pPr marL="1533014" indent="-766507" lvl="1">
              <a:lnSpc>
                <a:spcPts val="5112"/>
              </a:lnSpc>
              <a:buFont typeface="Arial"/>
              <a:buChar char="•"/>
            </a:pPr>
            <a:r>
              <a:rPr lang="en-US" sz="7100">
                <a:solidFill>
                  <a:srgbClr val="6866E1"/>
                </a:solidFill>
                <a:latin typeface="Computer Says No"/>
              </a:rPr>
              <a:t>USER INTERFACE DESIGN, PERFORMANCE OPTIMIZATION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3916" r="0" b="-86898"/>
            </a:stretch>
          </a:blipFill>
        </p:spPr>
      </p:sp>
      <p:sp>
        <p:nvSpPr>
          <p:cNvPr name="TextBox 3" id="3"/>
          <p:cNvSpPr txBox="true"/>
          <p:nvPr/>
        </p:nvSpPr>
        <p:spPr>
          <a:xfrm rot="0">
            <a:off x="1496166" y="3539205"/>
            <a:ext cx="15295669" cy="2567855"/>
          </a:xfrm>
          <a:prstGeom prst="rect">
            <a:avLst/>
          </a:prstGeom>
        </p:spPr>
        <p:txBody>
          <a:bodyPr anchor="t" rtlCol="false" tIns="0" lIns="0" bIns="0" rIns="0">
            <a:spAutoFit/>
          </a:bodyPr>
          <a:lstStyle/>
          <a:p>
            <a:pPr algn="just" marL="630308" indent="-315154" lvl="1">
              <a:lnSpc>
                <a:spcPts val="4087"/>
              </a:lnSpc>
              <a:buFont typeface="Arial"/>
              <a:buChar char="•"/>
            </a:pPr>
            <a:r>
              <a:rPr lang="en-US" sz="2919">
                <a:solidFill>
                  <a:srgbClr val="FFFFFF"/>
                </a:solidFill>
                <a:latin typeface="Poppins Light"/>
              </a:rPr>
              <a:t>we </a:t>
            </a:r>
            <a:r>
              <a:rPr lang="en-US" sz="2919">
                <a:solidFill>
                  <a:srgbClr val="FFFFFF"/>
                </a:solidFill>
                <a:latin typeface="Poppins Light"/>
              </a:rPr>
              <a:t>Implemented modules for parsing documents (PDF, .docx, LaTeX, .ppt) </a:t>
            </a:r>
          </a:p>
          <a:p>
            <a:pPr algn="just">
              <a:lnSpc>
                <a:spcPts val="4087"/>
              </a:lnSpc>
            </a:pPr>
          </a:p>
          <a:p>
            <a:pPr algn="just" marL="630308" indent="-315154" lvl="1">
              <a:lnSpc>
                <a:spcPts val="4087"/>
              </a:lnSpc>
              <a:buFont typeface="Arial"/>
              <a:buChar char="•"/>
            </a:pPr>
            <a:r>
              <a:rPr lang="en-US" sz="2919">
                <a:solidFill>
                  <a:srgbClr val="FFFFFF"/>
                </a:solidFill>
                <a:latin typeface="Poppins Light"/>
              </a:rPr>
              <a:t>we use </a:t>
            </a:r>
            <a:r>
              <a:rPr lang="en-US" sz="2919">
                <a:solidFill>
                  <a:srgbClr val="FFFFFF"/>
                </a:solidFill>
                <a:latin typeface="Poppins Light"/>
              </a:rPr>
              <a:t>NLP algorithms for query processing </a:t>
            </a:r>
          </a:p>
          <a:p>
            <a:pPr algn="just">
              <a:lnSpc>
                <a:spcPts val="4087"/>
              </a:lnSpc>
            </a:pPr>
          </a:p>
          <a:p>
            <a:pPr algn="just" marL="630308" indent="-315154" lvl="1">
              <a:lnSpc>
                <a:spcPts val="4087"/>
              </a:lnSpc>
              <a:buFont typeface="Arial"/>
              <a:buChar char="•"/>
            </a:pPr>
            <a:r>
              <a:rPr lang="en-US" sz="2919">
                <a:solidFill>
                  <a:srgbClr val="FFFFFF"/>
                </a:solidFill>
                <a:latin typeface="Poppins Light"/>
              </a:rPr>
              <a:t>we use LLM as gemini  for accurate response generation.</a:t>
            </a:r>
          </a:p>
        </p:txBody>
      </p:sp>
      <p:sp>
        <p:nvSpPr>
          <p:cNvPr name="TextBox 4" id="4"/>
          <p:cNvSpPr txBox="true"/>
          <p:nvPr/>
        </p:nvSpPr>
        <p:spPr>
          <a:xfrm rot="0">
            <a:off x="1623167" y="1500158"/>
            <a:ext cx="11993881" cy="633460"/>
          </a:xfrm>
          <a:prstGeom prst="rect">
            <a:avLst/>
          </a:prstGeom>
        </p:spPr>
        <p:txBody>
          <a:bodyPr anchor="t" rtlCol="false" tIns="0" lIns="0" bIns="0" rIns="0">
            <a:spAutoFit/>
          </a:bodyPr>
          <a:lstStyle/>
          <a:p>
            <a:pPr algn="ctr">
              <a:lnSpc>
                <a:spcPts val="4984"/>
              </a:lnSpc>
              <a:spcBef>
                <a:spcPct val="0"/>
              </a:spcBef>
            </a:pPr>
            <a:r>
              <a:rPr lang="en-US" sz="3560">
                <a:solidFill>
                  <a:srgbClr val="FFFFFF"/>
                </a:solidFill>
                <a:latin typeface="Poppins Bold"/>
              </a:rPr>
              <a:t>Document Parsing, Analysis, and Query Processing: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544747" y="2217671"/>
            <a:ext cx="6537235" cy="6438417"/>
          </a:xfrm>
          <a:custGeom>
            <a:avLst/>
            <a:gdLst/>
            <a:ahLst/>
            <a:cxnLst/>
            <a:rect r="r" b="b" t="t" l="l"/>
            <a:pathLst>
              <a:path h="6438417" w="6537235">
                <a:moveTo>
                  <a:pt x="0" y="0"/>
                </a:moveTo>
                <a:lnTo>
                  <a:pt x="6537236" y="0"/>
                </a:lnTo>
                <a:lnTo>
                  <a:pt x="6537236" y="6438416"/>
                </a:lnTo>
                <a:lnTo>
                  <a:pt x="0" y="6438416"/>
                </a:lnTo>
                <a:lnTo>
                  <a:pt x="0" y="0"/>
                </a:lnTo>
                <a:close/>
              </a:path>
            </a:pathLst>
          </a:custGeom>
          <a:blipFill>
            <a:blip r:embed="rId2"/>
            <a:stretch>
              <a:fillRect l="0" t="0" r="0" b="0"/>
            </a:stretch>
          </a:blipFill>
          <a:ln w="38100" cap="sq">
            <a:solidFill>
              <a:srgbClr val="000000"/>
            </a:solidFill>
            <a:prstDash val="solid"/>
            <a:miter/>
          </a:ln>
        </p:spPr>
      </p:sp>
      <p:sp>
        <p:nvSpPr>
          <p:cNvPr name="TextBox 3" id="3"/>
          <p:cNvSpPr txBox="true"/>
          <p:nvPr/>
        </p:nvSpPr>
        <p:spPr>
          <a:xfrm rot="0">
            <a:off x="0" y="638302"/>
            <a:ext cx="17029594" cy="676021"/>
          </a:xfrm>
          <a:prstGeom prst="rect">
            <a:avLst/>
          </a:prstGeom>
        </p:spPr>
        <p:txBody>
          <a:bodyPr anchor="t" rtlCol="false" tIns="0" lIns="0" bIns="0" rIns="0">
            <a:spAutoFit/>
          </a:bodyPr>
          <a:lstStyle/>
          <a:p>
            <a:pPr algn="ctr">
              <a:lnSpc>
                <a:spcPts val="5263"/>
              </a:lnSpc>
              <a:spcBef>
                <a:spcPct val="0"/>
              </a:spcBef>
            </a:pPr>
            <a:r>
              <a:rPr lang="en-US" sz="3759">
                <a:solidFill>
                  <a:srgbClr val="FFFFFF"/>
                </a:solidFill>
                <a:latin typeface="Poppins Bold"/>
              </a:rPr>
              <a:t>User Interface Design, Performance Optimization</a:t>
            </a:r>
          </a:p>
        </p:txBody>
      </p:sp>
      <p:sp>
        <p:nvSpPr>
          <p:cNvPr name="TextBox 4" id="4"/>
          <p:cNvSpPr txBox="true"/>
          <p:nvPr/>
        </p:nvSpPr>
        <p:spPr>
          <a:xfrm rot="0">
            <a:off x="8256907" y="3416653"/>
            <a:ext cx="9710492" cy="3954727"/>
          </a:xfrm>
          <a:prstGeom prst="rect">
            <a:avLst/>
          </a:prstGeom>
        </p:spPr>
        <p:txBody>
          <a:bodyPr anchor="t" rtlCol="false" tIns="0" lIns="0" bIns="0" rIns="0">
            <a:spAutoFit/>
          </a:bodyPr>
          <a:lstStyle/>
          <a:p>
            <a:pPr marL="686759" indent="-343380" lvl="1">
              <a:lnSpc>
                <a:spcPts val="4453"/>
              </a:lnSpc>
              <a:buFont typeface="Arial"/>
              <a:buChar char="•"/>
            </a:pPr>
            <a:r>
              <a:rPr lang="en-US" sz="3180">
                <a:solidFill>
                  <a:srgbClr val="FFFFFF"/>
                </a:solidFill>
                <a:latin typeface="Poppins Light"/>
              </a:rPr>
              <a:t>Design user-friendly interface for querying and accessing analysis results.</a:t>
            </a:r>
          </a:p>
          <a:p>
            <a:pPr marL="686759" indent="-343380" lvl="1">
              <a:lnSpc>
                <a:spcPts val="4453"/>
              </a:lnSpc>
              <a:buFont typeface="Arial"/>
              <a:buChar char="•"/>
            </a:pPr>
            <a:r>
              <a:rPr lang="en-US" sz="3180">
                <a:solidFill>
                  <a:srgbClr val="FFFFFF"/>
                </a:solidFill>
                <a:latin typeface="Poppins Light"/>
              </a:rPr>
              <a:t>Optimize system performance and ensure scalability.</a:t>
            </a:r>
          </a:p>
          <a:p>
            <a:pPr marL="686759" indent="-343380" lvl="1">
              <a:lnSpc>
                <a:spcPts val="4453"/>
              </a:lnSpc>
              <a:buFont typeface="Arial"/>
              <a:buChar char="•"/>
            </a:pPr>
            <a:r>
              <a:rPr lang="en-US" sz="3180">
                <a:solidFill>
                  <a:srgbClr val="FFFFFF"/>
                </a:solidFill>
                <a:latin typeface="Poppins Light"/>
              </a:rPr>
              <a:t>Implement security measures and establish maintenance procedures for continuous operation.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DAF-VGG2etg</dc:identifier>
  <dcterms:modified xsi:type="dcterms:W3CDTF">2011-08-01T06:04:30Z</dcterms:modified>
  <cp:revision>1</cp:revision>
  <dc:title>project</dc:title>
</cp:coreProperties>
</file>